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2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3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33" r:id="rId1"/>
  </p:sldMasterIdLst>
  <p:notesMasterIdLst>
    <p:notesMasterId r:id="rId38"/>
  </p:notesMasterIdLst>
  <p:handoutMasterIdLst>
    <p:handoutMasterId r:id="rId39"/>
  </p:handoutMasterIdLst>
  <p:sldIdLst>
    <p:sldId id="274" r:id="rId2"/>
    <p:sldId id="409" r:id="rId3"/>
    <p:sldId id="404" r:id="rId4"/>
    <p:sldId id="285" r:id="rId5"/>
    <p:sldId id="298" r:id="rId6"/>
    <p:sldId id="286" r:id="rId7"/>
    <p:sldId id="265" r:id="rId8"/>
    <p:sldId id="305" r:id="rId9"/>
    <p:sldId id="287" r:id="rId10"/>
    <p:sldId id="399" r:id="rId11"/>
    <p:sldId id="304" r:id="rId12"/>
    <p:sldId id="314" r:id="rId13"/>
    <p:sldId id="315" r:id="rId14"/>
    <p:sldId id="319" r:id="rId15"/>
    <p:sldId id="316" r:id="rId16"/>
    <p:sldId id="396" r:id="rId17"/>
    <p:sldId id="400" r:id="rId18"/>
    <p:sldId id="307" r:id="rId19"/>
    <p:sldId id="268" r:id="rId20"/>
    <p:sldId id="320" r:id="rId21"/>
    <p:sldId id="309" r:id="rId22"/>
    <p:sldId id="398" r:id="rId23"/>
    <p:sldId id="397" r:id="rId24"/>
    <p:sldId id="308" r:id="rId25"/>
    <p:sldId id="408" r:id="rId26"/>
    <p:sldId id="407" r:id="rId27"/>
    <p:sldId id="279" r:id="rId28"/>
    <p:sldId id="394" r:id="rId29"/>
    <p:sldId id="393" r:id="rId30"/>
    <p:sldId id="401" r:id="rId31"/>
    <p:sldId id="280" r:id="rId32"/>
    <p:sldId id="311" r:id="rId33"/>
    <p:sldId id="312" r:id="rId34"/>
    <p:sldId id="406" r:id="rId35"/>
    <p:sldId id="405" r:id="rId36"/>
    <p:sldId id="288" r:id="rId37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Open Sans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Open Sans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Open Sans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Open Sans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Open Sans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Open Sans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Open Sans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Open Sans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Open Sans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1804F12-FB6E-1664-4F78-821EBB3FDFF4}" name="Lennart Mikkelsen Vestergaard" initials="LMV" userId="S::lmv@roning.dk::0ac21576-929c-4395-898c-c4921863846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5F0"/>
    <a:srgbClr val="E14F13"/>
    <a:srgbClr val="262E31"/>
    <a:srgbClr val="94ADB9"/>
    <a:srgbClr val="777777"/>
    <a:srgbClr val="9E9B96"/>
    <a:srgbClr val="6D655B"/>
    <a:srgbClr val="FCC1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5EED0F-4F68-4AFD-981D-07638849A321}" v="637" dt="2025-01-08T14:29:19.2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948"/>
    <p:restoredTop sz="94745"/>
  </p:normalViewPr>
  <p:slideViewPr>
    <p:cSldViewPr snapToGrid="0">
      <p:cViewPr>
        <p:scale>
          <a:sx n="66" d="100"/>
          <a:sy n="66" d="100"/>
        </p:scale>
        <p:origin x="288" y="32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microsoft.com/office/2018/10/relationships/authors" Target="authors.xml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ianca Toftebjerg" userId="478451a3-6cc4-4aa2-a87b-bd1161d88d8d" providerId="ADAL" clId="{045EED0F-4F68-4AFD-981D-07638849A321}"/>
    <pc:docChg chg="custSel addSld delSld modSld">
      <pc:chgData name="Bianca Toftebjerg" userId="478451a3-6cc4-4aa2-a87b-bd1161d88d8d" providerId="ADAL" clId="{045EED0F-4F68-4AFD-981D-07638849A321}" dt="2025-01-08T14:29:19.204" v="689" actId="20577"/>
      <pc:docMkLst>
        <pc:docMk/>
      </pc:docMkLst>
      <pc:sldChg chg="addSp delSp modSp mod delAnim modAnim">
        <pc:chgData name="Bianca Toftebjerg" userId="478451a3-6cc4-4aa2-a87b-bd1161d88d8d" providerId="ADAL" clId="{045EED0F-4F68-4AFD-981D-07638849A321}" dt="2025-01-08T14:29:19.204" v="689" actId="20577"/>
        <pc:sldMkLst>
          <pc:docMk/>
          <pc:sldMk cId="127090295" sldId="274"/>
        </pc:sldMkLst>
        <pc:spChg chg="mod">
          <ac:chgData name="Bianca Toftebjerg" userId="478451a3-6cc4-4aa2-a87b-bd1161d88d8d" providerId="ADAL" clId="{045EED0F-4F68-4AFD-981D-07638849A321}" dt="2025-01-08T13:57:54.910" v="47" actId="14100"/>
          <ac:spMkLst>
            <pc:docMk/>
            <pc:sldMk cId="127090295" sldId="274"/>
            <ac:spMk id="2" creationId="{0CD4BC07-DDE9-0C3D-BFF7-9812319FCF78}"/>
          </ac:spMkLst>
        </pc:spChg>
        <pc:spChg chg="add mod">
          <ac:chgData name="Bianca Toftebjerg" userId="478451a3-6cc4-4aa2-a87b-bd1161d88d8d" providerId="ADAL" clId="{045EED0F-4F68-4AFD-981D-07638849A321}" dt="2025-01-08T14:29:19.204" v="689" actId="20577"/>
          <ac:spMkLst>
            <pc:docMk/>
            <pc:sldMk cId="127090295" sldId="274"/>
            <ac:spMk id="3" creationId="{51B59173-D121-21E9-D083-D1827C2280AF}"/>
          </ac:spMkLst>
        </pc:spChg>
        <pc:picChg chg="add mod modCrop">
          <ac:chgData name="Bianca Toftebjerg" userId="478451a3-6cc4-4aa2-a87b-bd1161d88d8d" providerId="ADAL" clId="{045EED0F-4F68-4AFD-981D-07638849A321}" dt="2025-01-08T14:23:56.199" v="346" actId="1076"/>
          <ac:picMkLst>
            <pc:docMk/>
            <pc:sldMk cId="127090295" sldId="274"/>
            <ac:picMk id="5" creationId="{35C09A69-A61E-AA6D-A6FC-9C98586C61CF}"/>
          </ac:picMkLst>
        </pc:picChg>
        <pc:picChg chg="del">
          <ac:chgData name="Bianca Toftebjerg" userId="478451a3-6cc4-4aa2-a87b-bd1161d88d8d" providerId="ADAL" clId="{045EED0F-4F68-4AFD-981D-07638849A321}" dt="2025-01-08T14:24:10.229" v="347" actId="478"/>
          <ac:picMkLst>
            <pc:docMk/>
            <pc:sldMk cId="127090295" sldId="274"/>
            <ac:picMk id="35" creationId="{4B9E2855-8397-C48A-14A6-6F2DF8B9F183}"/>
          </ac:picMkLst>
        </pc:picChg>
      </pc:sldChg>
      <pc:sldChg chg="add">
        <pc:chgData name="Bianca Toftebjerg" userId="478451a3-6cc4-4aa2-a87b-bd1161d88d8d" providerId="ADAL" clId="{045EED0F-4F68-4AFD-981D-07638849A321}" dt="2025-01-08T13:57:05.281" v="2"/>
        <pc:sldMkLst>
          <pc:docMk/>
          <pc:sldMk cId="815186153" sldId="409"/>
        </pc:sldMkLst>
      </pc:sldChg>
      <pc:sldChg chg="add del">
        <pc:chgData name="Bianca Toftebjerg" userId="478451a3-6cc4-4aa2-a87b-bd1161d88d8d" providerId="ADAL" clId="{045EED0F-4F68-4AFD-981D-07638849A321}" dt="2025-01-08T13:54:41.288" v="1"/>
        <pc:sldMkLst>
          <pc:docMk/>
          <pc:sldMk cId="4139841279" sldId="409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54FA99-FF18-284F-9D43-BA3CD9B9E272}" type="doc">
      <dgm:prSet loTypeId="urn:microsoft.com/office/officeart/2005/8/layout/cycle8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a-DK"/>
        </a:p>
      </dgm:t>
    </dgm:pt>
    <dgm:pt modelId="{59ED92BA-AE2A-8D47-B715-68B2ED30E1F4}">
      <dgm:prSet phldrT="[Tekst]"/>
      <dgm:spPr/>
      <dgm:t>
        <a:bodyPr/>
        <a:lstStyle/>
        <a:p>
          <a:r>
            <a:rPr lang="da-DK" dirty="0">
              <a:latin typeface="Blender Thin" panose="02000406030000020004" pitchFamily="50" charset="0"/>
            </a:rPr>
            <a:t>Risiko identifikation </a:t>
          </a:r>
        </a:p>
      </dgm:t>
    </dgm:pt>
    <dgm:pt modelId="{F710C732-F3EE-4F41-980B-599627CB8089}" type="parTrans" cxnId="{A8751FD6-93E4-1341-B25E-E4E880E081E2}">
      <dgm:prSet/>
      <dgm:spPr/>
      <dgm:t>
        <a:bodyPr/>
        <a:lstStyle/>
        <a:p>
          <a:endParaRPr lang="da-DK"/>
        </a:p>
      </dgm:t>
    </dgm:pt>
    <dgm:pt modelId="{4CF70A34-96E1-F54D-B095-9CCD026412A3}" type="sibTrans" cxnId="{A8751FD6-93E4-1341-B25E-E4E880E081E2}">
      <dgm:prSet/>
      <dgm:spPr/>
      <dgm:t>
        <a:bodyPr/>
        <a:lstStyle/>
        <a:p>
          <a:endParaRPr lang="da-DK"/>
        </a:p>
      </dgm:t>
    </dgm:pt>
    <dgm:pt modelId="{605647C9-752F-3D48-B35A-083A6E7CF047}">
      <dgm:prSet phldrT="[Tekst]"/>
      <dgm:spPr/>
      <dgm:t>
        <a:bodyPr/>
        <a:lstStyle/>
        <a:p>
          <a:r>
            <a:rPr lang="da-DK" dirty="0">
              <a:latin typeface="Blender Thin" panose="02000406030000020004" pitchFamily="50" charset="0"/>
            </a:rPr>
            <a:t>Hvem er udsat for risikoen?</a:t>
          </a:r>
        </a:p>
      </dgm:t>
    </dgm:pt>
    <dgm:pt modelId="{7429933A-CB14-9847-B48B-F3AE92D6DD7F}" type="parTrans" cxnId="{884694A4-4AAD-CE4C-8982-37C177E343EF}">
      <dgm:prSet/>
      <dgm:spPr/>
      <dgm:t>
        <a:bodyPr/>
        <a:lstStyle/>
        <a:p>
          <a:endParaRPr lang="da-DK"/>
        </a:p>
      </dgm:t>
    </dgm:pt>
    <dgm:pt modelId="{B2922BD6-D7E7-9E4A-ACD4-75A3A3742579}" type="sibTrans" cxnId="{884694A4-4AAD-CE4C-8982-37C177E343EF}">
      <dgm:prSet/>
      <dgm:spPr/>
      <dgm:t>
        <a:bodyPr/>
        <a:lstStyle/>
        <a:p>
          <a:endParaRPr lang="da-DK"/>
        </a:p>
      </dgm:t>
    </dgm:pt>
    <dgm:pt modelId="{A4E22955-DEF7-8647-B42F-E899BF914CB6}">
      <dgm:prSet phldrT="[Tekst]"/>
      <dgm:spPr/>
      <dgm:t>
        <a:bodyPr/>
        <a:lstStyle/>
        <a:p>
          <a:r>
            <a:rPr lang="da-DK" dirty="0">
              <a:latin typeface="Blender Thin" panose="02000406030000020004" pitchFamily="50" charset="0"/>
            </a:rPr>
            <a:t>Hvad man kan gøre for at håndtere risici? </a:t>
          </a:r>
        </a:p>
      </dgm:t>
    </dgm:pt>
    <dgm:pt modelId="{CD9AE31B-D705-BA4A-BA76-8C305693E78B}" type="parTrans" cxnId="{C03CBEA3-BE4F-ED45-B64A-B5A6784C56E5}">
      <dgm:prSet/>
      <dgm:spPr/>
      <dgm:t>
        <a:bodyPr/>
        <a:lstStyle/>
        <a:p>
          <a:endParaRPr lang="da-DK"/>
        </a:p>
      </dgm:t>
    </dgm:pt>
    <dgm:pt modelId="{EA9BEE57-5EB0-E647-9562-1A7748577FFA}" type="sibTrans" cxnId="{C03CBEA3-BE4F-ED45-B64A-B5A6784C56E5}">
      <dgm:prSet/>
      <dgm:spPr/>
      <dgm:t>
        <a:bodyPr/>
        <a:lstStyle/>
        <a:p>
          <a:endParaRPr lang="da-DK"/>
        </a:p>
      </dgm:t>
    </dgm:pt>
    <dgm:pt modelId="{2F864CCA-5FE2-5943-85F5-5852E555C107}">
      <dgm:prSet/>
      <dgm:spPr/>
      <dgm:t>
        <a:bodyPr/>
        <a:lstStyle/>
        <a:p>
          <a:r>
            <a:rPr lang="da-DK" dirty="0">
              <a:latin typeface="Blender Thin" panose="02000406030000020004" pitchFamily="50" charset="0"/>
            </a:rPr>
            <a:t>Hvad er risiko niveauet?</a:t>
          </a:r>
        </a:p>
      </dgm:t>
    </dgm:pt>
    <dgm:pt modelId="{63F633C6-AFB1-CC46-97C9-D49629AB33F4}" type="parTrans" cxnId="{16F2BEA6-44FA-A64F-A9E4-C76931DCCC3E}">
      <dgm:prSet/>
      <dgm:spPr/>
      <dgm:t>
        <a:bodyPr/>
        <a:lstStyle/>
        <a:p>
          <a:endParaRPr lang="da-DK"/>
        </a:p>
      </dgm:t>
    </dgm:pt>
    <dgm:pt modelId="{FAE3D095-0B99-074B-9C74-991D582ED201}" type="sibTrans" cxnId="{16F2BEA6-44FA-A64F-A9E4-C76931DCCC3E}">
      <dgm:prSet/>
      <dgm:spPr/>
      <dgm:t>
        <a:bodyPr/>
        <a:lstStyle/>
        <a:p>
          <a:endParaRPr lang="da-DK"/>
        </a:p>
      </dgm:t>
    </dgm:pt>
    <dgm:pt modelId="{B9349EDE-B828-AD4E-BB08-19DD1A260387}">
      <dgm:prSet/>
      <dgm:spPr/>
      <dgm:t>
        <a:bodyPr/>
        <a:lstStyle/>
        <a:p>
          <a:r>
            <a:rPr lang="da-DK" dirty="0"/>
            <a:t> </a:t>
          </a:r>
          <a:r>
            <a:rPr lang="da-DK" dirty="0">
              <a:latin typeface="Blender Thin" panose="02000406030000020004" pitchFamily="50" charset="0"/>
            </a:rPr>
            <a:t>Nedskriv risiko håndteringsplan</a:t>
          </a:r>
        </a:p>
      </dgm:t>
    </dgm:pt>
    <dgm:pt modelId="{4DECAAD7-2193-EE4B-870E-6FCB6276C0FC}" type="parTrans" cxnId="{AB4E8849-6150-554E-ADAC-53011726706B}">
      <dgm:prSet/>
      <dgm:spPr/>
      <dgm:t>
        <a:bodyPr/>
        <a:lstStyle/>
        <a:p>
          <a:endParaRPr lang="da-DK"/>
        </a:p>
      </dgm:t>
    </dgm:pt>
    <dgm:pt modelId="{B5128C4B-1B91-0F4F-95E5-68070B25DB2B}" type="sibTrans" cxnId="{AB4E8849-6150-554E-ADAC-53011726706B}">
      <dgm:prSet/>
      <dgm:spPr/>
      <dgm:t>
        <a:bodyPr/>
        <a:lstStyle/>
        <a:p>
          <a:endParaRPr lang="da-DK"/>
        </a:p>
      </dgm:t>
    </dgm:pt>
    <dgm:pt modelId="{BEFFFB82-4936-0347-B52B-FD85A56FDB55}" type="pres">
      <dgm:prSet presAssocID="{7A54FA99-FF18-284F-9D43-BA3CD9B9E272}" presName="compositeShape" presStyleCnt="0">
        <dgm:presLayoutVars>
          <dgm:chMax val="7"/>
          <dgm:dir/>
          <dgm:resizeHandles val="exact"/>
        </dgm:presLayoutVars>
      </dgm:prSet>
      <dgm:spPr/>
    </dgm:pt>
    <dgm:pt modelId="{0155BC4B-FC2C-D04F-8DBB-82D6143214D4}" type="pres">
      <dgm:prSet presAssocID="{7A54FA99-FF18-284F-9D43-BA3CD9B9E272}" presName="wedge1" presStyleLbl="node1" presStyleIdx="0" presStyleCnt="5"/>
      <dgm:spPr/>
    </dgm:pt>
    <dgm:pt modelId="{10D5E6CE-8D0B-8B48-A6C6-6CF0DA25066E}" type="pres">
      <dgm:prSet presAssocID="{7A54FA99-FF18-284F-9D43-BA3CD9B9E272}" presName="dummy1a" presStyleCnt="0"/>
      <dgm:spPr/>
    </dgm:pt>
    <dgm:pt modelId="{55A0E953-B6AA-EB44-94E9-92399EE1DE84}" type="pres">
      <dgm:prSet presAssocID="{7A54FA99-FF18-284F-9D43-BA3CD9B9E272}" presName="dummy1b" presStyleCnt="0"/>
      <dgm:spPr/>
    </dgm:pt>
    <dgm:pt modelId="{CBFFBAAE-F9C7-4643-B20A-A7979602B86E}" type="pres">
      <dgm:prSet presAssocID="{7A54FA99-FF18-284F-9D43-BA3CD9B9E272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C7DC0F25-FFE8-0B4D-96BD-7E4AE8857B17}" type="pres">
      <dgm:prSet presAssocID="{7A54FA99-FF18-284F-9D43-BA3CD9B9E272}" presName="wedge2" presStyleLbl="node1" presStyleIdx="1" presStyleCnt="5"/>
      <dgm:spPr/>
    </dgm:pt>
    <dgm:pt modelId="{EF9AE304-60CD-6A40-891F-9EC3F60210A0}" type="pres">
      <dgm:prSet presAssocID="{7A54FA99-FF18-284F-9D43-BA3CD9B9E272}" presName="dummy2a" presStyleCnt="0"/>
      <dgm:spPr/>
    </dgm:pt>
    <dgm:pt modelId="{E8E7E72B-B95F-6044-A016-487BACB73D56}" type="pres">
      <dgm:prSet presAssocID="{7A54FA99-FF18-284F-9D43-BA3CD9B9E272}" presName="dummy2b" presStyleCnt="0"/>
      <dgm:spPr/>
    </dgm:pt>
    <dgm:pt modelId="{C8E394B8-A7A6-8040-8678-758240F975F5}" type="pres">
      <dgm:prSet presAssocID="{7A54FA99-FF18-284F-9D43-BA3CD9B9E272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9BF73BBE-8E2C-4347-B4DD-D235E0EE8DBE}" type="pres">
      <dgm:prSet presAssocID="{7A54FA99-FF18-284F-9D43-BA3CD9B9E272}" presName="wedge3" presStyleLbl="node1" presStyleIdx="2" presStyleCnt="5"/>
      <dgm:spPr/>
    </dgm:pt>
    <dgm:pt modelId="{BC01641A-E60D-4647-88B6-CAF82DAB32CC}" type="pres">
      <dgm:prSet presAssocID="{7A54FA99-FF18-284F-9D43-BA3CD9B9E272}" presName="dummy3a" presStyleCnt="0"/>
      <dgm:spPr/>
    </dgm:pt>
    <dgm:pt modelId="{4ED0F4AE-8A59-054A-8C98-6A730BCEACB8}" type="pres">
      <dgm:prSet presAssocID="{7A54FA99-FF18-284F-9D43-BA3CD9B9E272}" presName="dummy3b" presStyleCnt="0"/>
      <dgm:spPr/>
    </dgm:pt>
    <dgm:pt modelId="{E926085B-4A63-6944-8E8F-ABCEC698DF4D}" type="pres">
      <dgm:prSet presAssocID="{7A54FA99-FF18-284F-9D43-BA3CD9B9E272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80096098-796C-7643-9DBB-D23BE17C3753}" type="pres">
      <dgm:prSet presAssocID="{7A54FA99-FF18-284F-9D43-BA3CD9B9E272}" presName="wedge4" presStyleLbl="node1" presStyleIdx="3" presStyleCnt="5"/>
      <dgm:spPr/>
    </dgm:pt>
    <dgm:pt modelId="{42E838F7-D721-3D4A-AD2C-5AC100746AEB}" type="pres">
      <dgm:prSet presAssocID="{7A54FA99-FF18-284F-9D43-BA3CD9B9E272}" presName="dummy4a" presStyleCnt="0"/>
      <dgm:spPr/>
    </dgm:pt>
    <dgm:pt modelId="{4D253A68-DF37-934B-A438-7A2ABA15FBDD}" type="pres">
      <dgm:prSet presAssocID="{7A54FA99-FF18-284F-9D43-BA3CD9B9E272}" presName="dummy4b" presStyleCnt="0"/>
      <dgm:spPr/>
    </dgm:pt>
    <dgm:pt modelId="{9FFA3312-C344-8C45-A6D7-647512AE1876}" type="pres">
      <dgm:prSet presAssocID="{7A54FA99-FF18-284F-9D43-BA3CD9B9E272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4D3C0260-BE54-F546-967B-5D32F0E4C4D1}" type="pres">
      <dgm:prSet presAssocID="{7A54FA99-FF18-284F-9D43-BA3CD9B9E272}" presName="wedge5" presStyleLbl="node1" presStyleIdx="4" presStyleCnt="5"/>
      <dgm:spPr/>
    </dgm:pt>
    <dgm:pt modelId="{7B5D5CA6-3D76-5B4C-83DE-94E25A013E96}" type="pres">
      <dgm:prSet presAssocID="{7A54FA99-FF18-284F-9D43-BA3CD9B9E272}" presName="dummy5a" presStyleCnt="0"/>
      <dgm:spPr/>
    </dgm:pt>
    <dgm:pt modelId="{35F5C5FF-A40E-EF4A-BA6E-D6AD17F62D40}" type="pres">
      <dgm:prSet presAssocID="{7A54FA99-FF18-284F-9D43-BA3CD9B9E272}" presName="dummy5b" presStyleCnt="0"/>
      <dgm:spPr/>
    </dgm:pt>
    <dgm:pt modelId="{CD96FADD-7ACC-5648-B921-E82E0FD8ABFD}" type="pres">
      <dgm:prSet presAssocID="{7A54FA99-FF18-284F-9D43-BA3CD9B9E272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</dgm:pt>
    <dgm:pt modelId="{A2A98530-EBD0-CB41-9A5A-1DE56CFB8F79}" type="pres">
      <dgm:prSet presAssocID="{4CF70A34-96E1-F54D-B095-9CCD026412A3}" presName="arrowWedge1" presStyleLbl="fgSibTrans2D1" presStyleIdx="0" presStyleCnt="5"/>
      <dgm:spPr/>
    </dgm:pt>
    <dgm:pt modelId="{97C7A65C-59D6-A249-8FF7-DC053FCDA791}" type="pres">
      <dgm:prSet presAssocID="{B2922BD6-D7E7-9E4A-ACD4-75A3A3742579}" presName="arrowWedge2" presStyleLbl="fgSibTrans2D1" presStyleIdx="1" presStyleCnt="5"/>
      <dgm:spPr/>
    </dgm:pt>
    <dgm:pt modelId="{EE43A5D4-312B-CB4C-8DC1-35312FB1E8CE}" type="pres">
      <dgm:prSet presAssocID="{EA9BEE57-5EB0-E647-9562-1A7748577FFA}" presName="arrowWedge3" presStyleLbl="fgSibTrans2D1" presStyleIdx="2" presStyleCnt="5"/>
      <dgm:spPr/>
    </dgm:pt>
    <dgm:pt modelId="{69082697-BDAA-324D-99F4-2FFC843B947A}" type="pres">
      <dgm:prSet presAssocID="{FAE3D095-0B99-074B-9C74-991D582ED201}" presName="arrowWedge4" presStyleLbl="fgSibTrans2D1" presStyleIdx="3" presStyleCnt="5"/>
      <dgm:spPr/>
    </dgm:pt>
    <dgm:pt modelId="{422DDC59-CE49-304E-A1CE-C369E85DD375}" type="pres">
      <dgm:prSet presAssocID="{B5128C4B-1B91-0F4F-95E5-68070B25DB2B}" presName="arrowWedge5" presStyleLbl="fgSibTrans2D1" presStyleIdx="4" presStyleCnt="5"/>
      <dgm:spPr/>
    </dgm:pt>
  </dgm:ptLst>
  <dgm:cxnLst>
    <dgm:cxn modelId="{2EAAF005-B333-8443-BE36-23F782640B7B}" type="presOf" srcId="{59ED92BA-AE2A-8D47-B715-68B2ED30E1F4}" destId="{0155BC4B-FC2C-D04F-8DBB-82D6143214D4}" srcOrd="0" destOrd="0" presId="urn:microsoft.com/office/officeart/2005/8/layout/cycle8"/>
    <dgm:cxn modelId="{B30C3121-2AC5-4945-B291-A2368FCB4C91}" type="presOf" srcId="{B9349EDE-B828-AD4E-BB08-19DD1A260387}" destId="{4D3C0260-BE54-F546-967B-5D32F0E4C4D1}" srcOrd="0" destOrd="0" presId="urn:microsoft.com/office/officeart/2005/8/layout/cycle8"/>
    <dgm:cxn modelId="{AB4E8849-6150-554E-ADAC-53011726706B}" srcId="{7A54FA99-FF18-284F-9D43-BA3CD9B9E272}" destId="{B9349EDE-B828-AD4E-BB08-19DD1A260387}" srcOrd="4" destOrd="0" parTransId="{4DECAAD7-2193-EE4B-870E-6FCB6276C0FC}" sibTransId="{B5128C4B-1B91-0F4F-95E5-68070B25DB2B}"/>
    <dgm:cxn modelId="{661A3E4D-7E1E-C747-A2E8-A431B9DF8999}" type="presOf" srcId="{A4E22955-DEF7-8647-B42F-E899BF914CB6}" destId="{9BF73BBE-8E2C-4347-B4DD-D235E0EE8DBE}" srcOrd="0" destOrd="0" presId="urn:microsoft.com/office/officeart/2005/8/layout/cycle8"/>
    <dgm:cxn modelId="{948F834E-876B-6940-A2FB-2E40A2F86727}" type="presOf" srcId="{7A54FA99-FF18-284F-9D43-BA3CD9B9E272}" destId="{BEFFFB82-4936-0347-B52B-FD85A56FDB55}" srcOrd="0" destOrd="0" presId="urn:microsoft.com/office/officeart/2005/8/layout/cycle8"/>
    <dgm:cxn modelId="{51EF8F82-C475-A848-A5B9-3DFEE984C295}" type="presOf" srcId="{605647C9-752F-3D48-B35A-083A6E7CF047}" destId="{C7DC0F25-FFE8-0B4D-96BD-7E4AE8857B17}" srcOrd="0" destOrd="0" presId="urn:microsoft.com/office/officeart/2005/8/layout/cycle8"/>
    <dgm:cxn modelId="{C03CBEA3-BE4F-ED45-B64A-B5A6784C56E5}" srcId="{7A54FA99-FF18-284F-9D43-BA3CD9B9E272}" destId="{A4E22955-DEF7-8647-B42F-E899BF914CB6}" srcOrd="2" destOrd="0" parTransId="{CD9AE31B-D705-BA4A-BA76-8C305693E78B}" sibTransId="{EA9BEE57-5EB0-E647-9562-1A7748577FFA}"/>
    <dgm:cxn modelId="{884694A4-4AAD-CE4C-8982-37C177E343EF}" srcId="{7A54FA99-FF18-284F-9D43-BA3CD9B9E272}" destId="{605647C9-752F-3D48-B35A-083A6E7CF047}" srcOrd="1" destOrd="0" parTransId="{7429933A-CB14-9847-B48B-F3AE92D6DD7F}" sibTransId="{B2922BD6-D7E7-9E4A-ACD4-75A3A3742579}"/>
    <dgm:cxn modelId="{16F2BEA6-44FA-A64F-A9E4-C76931DCCC3E}" srcId="{7A54FA99-FF18-284F-9D43-BA3CD9B9E272}" destId="{2F864CCA-5FE2-5943-85F5-5852E555C107}" srcOrd="3" destOrd="0" parTransId="{63F633C6-AFB1-CC46-97C9-D49629AB33F4}" sibTransId="{FAE3D095-0B99-074B-9C74-991D582ED201}"/>
    <dgm:cxn modelId="{9E2C17BE-8885-4E47-AFB8-7EA53F49905B}" type="presOf" srcId="{A4E22955-DEF7-8647-B42F-E899BF914CB6}" destId="{E926085B-4A63-6944-8E8F-ABCEC698DF4D}" srcOrd="1" destOrd="0" presId="urn:microsoft.com/office/officeart/2005/8/layout/cycle8"/>
    <dgm:cxn modelId="{5B8C7BBF-E620-5743-9880-6CEFE8ECCC88}" type="presOf" srcId="{59ED92BA-AE2A-8D47-B715-68B2ED30E1F4}" destId="{CBFFBAAE-F9C7-4643-B20A-A7979602B86E}" srcOrd="1" destOrd="0" presId="urn:microsoft.com/office/officeart/2005/8/layout/cycle8"/>
    <dgm:cxn modelId="{AC3E88D3-5A16-9743-B7C4-494733DB25BF}" type="presOf" srcId="{2F864CCA-5FE2-5943-85F5-5852E555C107}" destId="{9FFA3312-C344-8C45-A6D7-647512AE1876}" srcOrd="1" destOrd="0" presId="urn:microsoft.com/office/officeart/2005/8/layout/cycle8"/>
    <dgm:cxn modelId="{A8751FD6-93E4-1341-B25E-E4E880E081E2}" srcId="{7A54FA99-FF18-284F-9D43-BA3CD9B9E272}" destId="{59ED92BA-AE2A-8D47-B715-68B2ED30E1F4}" srcOrd="0" destOrd="0" parTransId="{F710C732-F3EE-4F41-980B-599627CB8089}" sibTransId="{4CF70A34-96E1-F54D-B095-9CCD026412A3}"/>
    <dgm:cxn modelId="{11413BEB-AF42-7046-AA70-6D2C610B2709}" type="presOf" srcId="{B9349EDE-B828-AD4E-BB08-19DD1A260387}" destId="{CD96FADD-7ACC-5648-B921-E82E0FD8ABFD}" srcOrd="1" destOrd="0" presId="urn:microsoft.com/office/officeart/2005/8/layout/cycle8"/>
    <dgm:cxn modelId="{267F70F4-3D00-0741-86F7-381BAD8AB85B}" type="presOf" srcId="{605647C9-752F-3D48-B35A-083A6E7CF047}" destId="{C8E394B8-A7A6-8040-8678-758240F975F5}" srcOrd="1" destOrd="0" presId="urn:microsoft.com/office/officeart/2005/8/layout/cycle8"/>
    <dgm:cxn modelId="{D803EDFA-8C62-874E-90BD-1DD63EB207B4}" type="presOf" srcId="{2F864CCA-5FE2-5943-85F5-5852E555C107}" destId="{80096098-796C-7643-9DBB-D23BE17C3753}" srcOrd="0" destOrd="0" presId="urn:microsoft.com/office/officeart/2005/8/layout/cycle8"/>
    <dgm:cxn modelId="{1BCF6EA9-6F59-8D4C-9D3B-BBAD49E380FF}" type="presParOf" srcId="{BEFFFB82-4936-0347-B52B-FD85A56FDB55}" destId="{0155BC4B-FC2C-D04F-8DBB-82D6143214D4}" srcOrd="0" destOrd="0" presId="urn:microsoft.com/office/officeart/2005/8/layout/cycle8"/>
    <dgm:cxn modelId="{EC5A6FFA-D2BC-CC42-A0F8-AAA3A1DCA68E}" type="presParOf" srcId="{BEFFFB82-4936-0347-B52B-FD85A56FDB55}" destId="{10D5E6CE-8D0B-8B48-A6C6-6CF0DA25066E}" srcOrd="1" destOrd="0" presId="urn:microsoft.com/office/officeart/2005/8/layout/cycle8"/>
    <dgm:cxn modelId="{D35DE78C-158C-A24E-A016-B5730789ADE5}" type="presParOf" srcId="{BEFFFB82-4936-0347-B52B-FD85A56FDB55}" destId="{55A0E953-B6AA-EB44-94E9-92399EE1DE84}" srcOrd="2" destOrd="0" presId="urn:microsoft.com/office/officeart/2005/8/layout/cycle8"/>
    <dgm:cxn modelId="{81FC20BA-E98D-6747-BEAF-9CA7ACA32247}" type="presParOf" srcId="{BEFFFB82-4936-0347-B52B-FD85A56FDB55}" destId="{CBFFBAAE-F9C7-4643-B20A-A7979602B86E}" srcOrd="3" destOrd="0" presId="urn:microsoft.com/office/officeart/2005/8/layout/cycle8"/>
    <dgm:cxn modelId="{B1637CDA-E77A-FC4A-AC50-68397286C7F5}" type="presParOf" srcId="{BEFFFB82-4936-0347-B52B-FD85A56FDB55}" destId="{C7DC0F25-FFE8-0B4D-96BD-7E4AE8857B17}" srcOrd="4" destOrd="0" presId="urn:microsoft.com/office/officeart/2005/8/layout/cycle8"/>
    <dgm:cxn modelId="{2354433E-FF29-E141-81CF-56364656C722}" type="presParOf" srcId="{BEFFFB82-4936-0347-B52B-FD85A56FDB55}" destId="{EF9AE304-60CD-6A40-891F-9EC3F60210A0}" srcOrd="5" destOrd="0" presId="urn:microsoft.com/office/officeart/2005/8/layout/cycle8"/>
    <dgm:cxn modelId="{8064E6CB-3CAC-7E4E-8071-409B314EAE20}" type="presParOf" srcId="{BEFFFB82-4936-0347-B52B-FD85A56FDB55}" destId="{E8E7E72B-B95F-6044-A016-487BACB73D56}" srcOrd="6" destOrd="0" presId="urn:microsoft.com/office/officeart/2005/8/layout/cycle8"/>
    <dgm:cxn modelId="{72F7FE13-EBC8-6344-BB84-BAE4269BE9C3}" type="presParOf" srcId="{BEFFFB82-4936-0347-B52B-FD85A56FDB55}" destId="{C8E394B8-A7A6-8040-8678-758240F975F5}" srcOrd="7" destOrd="0" presId="urn:microsoft.com/office/officeart/2005/8/layout/cycle8"/>
    <dgm:cxn modelId="{03AB7C13-E499-F344-B404-7025D6347A95}" type="presParOf" srcId="{BEFFFB82-4936-0347-B52B-FD85A56FDB55}" destId="{9BF73BBE-8E2C-4347-B4DD-D235E0EE8DBE}" srcOrd="8" destOrd="0" presId="urn:microsoft.com/office/officeart/2005/8/layout/cycle8"/>
    <dgm:cxn modelId="{49F3ABE1-B369-5540-BBE7-C03C178B2C1A}" type="presParOf" srcId="{BEFFFB82-4936-0347-B52B-FD85A56FDB55}" destId="{BC01641A-E60D-4647-88B6-CAF82DAB32CC}" srcOrd="9" destOrd="0" presId="urn:microsoft.com/office/officeart/2005/8/layout/cycle8"/>
    <dgm:cxn modelId="{774FA72E-3D7B-4544-9B28-EB3D716D085D}" type="presParOf" srcId="{BEFFFB82-4936-0347-B52B-FD85A56FDB55}" destId="{4ED0F4AE-8A59-054A-8C98-6A730BCEACB8}" srcOrd="10" destOrd="0" presId="urn:microsoft.com/office/officeart/2005/8/layout/cycle8"/>
    <dgm:cxn modelId="{8570D85F-907B-4C4C-B8F1-53A9E0091947}" type="presParOf" srcId="{BEFFFB82-4936-0347-B52B-FD85A56FDB55}" destId="{E926085B-4A63-6944-8E8F-ABCEC698DF4D}" srcOrd="11" destOrd="0" presId="urn:microsoft.com/office/officeart/2005/8/layout/cycle8"/>
    <dgm:cxn modelId="{0BE60302-43AC-8349-A38C-CC9BEECF028D}" type="presParOf" srcId="{BEFFFB82-4936-0347-B52B-FD85A56FDB55}" destId="{80096098-796C-7643-9DBB-D23BE17C3753}" srcOrd="12" destOrd="0" presId="urn:microsoft.com/office/officeart/2005/8/layout/cycle8"/>
    <dgm:cxn modelId="{C8E72240-58A6-284B-A2B2-329EF15F6C32}" type="presParOf" srcId="{BEFFFB82-4936-0347-B52B-FD85A56FDB55}" destId="{42E838F7-D721-3D4A-AD2C-5AC100746AEB}" srcOrd="13" destOrd="0" presId="urn:microsoft.com/office/officeart/2005/8/layout/cycle8"/>
    <dgm:cxn modelId="{818868EB-2EC2-154F-8A20-D8B0F697310F}" type="presParOf" srcId="{BEFFFB82-4936-0347-B52B-FD85A56FDB55}" destId="{4D253A68-DF37-934B-A438-7A2ABA15FBDD}" srcOrd="14" destOrd="0" presId="urn:microsoft.com/office/officeart/2005/8/layout/cycle8"/>
    <dgm:cxn modelId="{202176F5-A2E8-BC48-9AF6-D976D65008C0}" type="presParOf" srcId="{BEFFFB82-4936-0347-B52B-FD85A56FDB55}" destId="{9FFA3312-C344-8C45-A6D7-647512AE1876}" srcOrd="15" destOrd="0" presId="urn:microsoft.com/office/officeart/2005/8/layout/cycle8"/>
    <dgm:cxn modelId="{8BC896E5-B104-8F4B-9398-205FA48531C2}" type="presParOf" srcId="{BEFFFB82-4936-0347-B52B-FD85A56FDB55}" destId="{4D3C0260-BE54-F546-967B-5D32F0E4C4D1}" srcOrd="16" destOrd="0" presId="urn:microsoft.com/office/officeart/2005/8/layout/cycle8"/>
    <dgm:cxn modelId="{114FCCD9-3C72-D841-95A8-E59C48B64F49}" type="presParOf" srcId="{BEFFFB82-4936-0347-B52B-FD85A56FDB55}" destId="{7B5D5CA6-3D76-5B4C-83DE-94E25A013E96}" srcOrd="17" destOrd="0" presId="urn:microsoft.com/office/officeart/2005/8/layout/cycle8"/>
    <dgm:cxn modelId="{35C650E1-3CCD-6A47-AB06-B47864CB317A}" type="presParOf" srcId="{BEFFFB82-4936-0347-B52B-FD85A56FDB55}" destId="{35F5C5FF-A40E-EF4A-BA6E-D6AD17F62D40}" srcOrd="18" destOrd="0" presId="urn:microsoft.com/office/officeart/2005/8/layout/cycle8"/>
    <dgm:cxn modelId="{E6DA7431-784B-7941-ADA3-B355A1487DDB}" type="presParOf" srcId="{BEFFFB82-4936-0347-B52B-FD85A56FDB55}" destId="{CD96FADD-7ACC-5648-B921-E82E0FD8ABFD}" srcOrd="19" destOrd="0" presId="urn:microsoft.com/office/officeart/2005/8/layout/cycle8"/>
    <dgm:cxn modelId="{E36DD55C-8EAD-C54C-9A65-3CAD06DB5FAF}" type="presParOf" srcId="{BEFFFB82-4936-0347-B52B-FD85A56FDB55}" destId="{A2A98530-EBD0-CB41-9A5A-1DE56CFB8F79}" srcOrd="20" destOrd="0" presId="urn:microsoft.com/office/officeart/2005/8/layout/cycle8"/>
    <dgm:cxn modelId="{42235F82-39DE-2249-B5AD-060406404095}" type="presParOf" srcId="{BEFFFB82-4936-0347-B52B-FD85A56FDB55}" destId="{97C7A65C-59D6-A249-8FF7-DC053FCDA791}" srcOrd="21" destOrd="0" presId="urn:microsoft.com/office/officeart/2005/8/layout/cycle8"/>
    <dgm:cxn modelId="{0A7C8560-0296-EA43-B119-3E1A846616DF}" type="presParOf" srcId="{BEFFFB82-4936-0347-B52B-FD85A56FDB55}" destId="{EE43A5D4-312B-CB4C-8DC1-35312FB1E8CE}" srcOrd="22" destOrd="0" presId="urn:microsoft.com/office/officeart/2005/8/layout/cycle8"/>
    <dgm:cxn modelId="{313C6E01-F8BF-5C49-A3C1-50F846239D8D}" type="presParOf" srcId="{BEFFFB82-4936-0347-B52B-FD85A56FDB55}" destId="{69082697-BDAA-324D-99F4-2FFC843B947A}" srcOrd="23" destOrd="0" presId="urn:microsoft.com/office/officeart/2005/8/layout/cycle8"/>
    <dgm:cxn modelId="{2DBE08C4-9324-BF4A-BC25-0FC89DF241D0}" type="presParOf" srcId="{BEFFFB82-4936-0347-B52B-FD85A56FDB55}" destId="{422DDC59-CE49-304E-A1CE-C369E85DD375}" srcOrd="2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55BC4B-FC2C-D04F-8DBB-82D6143214D4}">
      <dsp:nvSpPr>
        <dsp:cNvPr id="0" name=""/>
        <dsp:cNvSpPr/>
      </dsp:nvSpPr>
      <dsp:spPr>
        <a:xfrm>
          <a:off x="2824704" y="325296"/>
          <a:ext cx="4414357" cy="4414357"/>
        </a:xfrm>
        <a:prstGeom prst="pie">
          <a:avLst>
            <a:gd name="adj1" fmla="val 16200000"/>
            <a:gd name="adj2" fmla="val 2052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700" kern="1200" dirty="0">
              <a:latin typeface="Blender Thin" panose="02000406030000020004" pitchFamily="50" charset="0"/>
            </a:rPr>
            <a:t>Risiko identifikation </a:t>
          </a:r>
        </a:p>
      </dsp:txBody>
      <dsp:txXfrm>
        <a:off x="5127527" y="1067328"/>
        <a:ext cx="1418900" cy="945933"/>
      </dsp:txXfrm>
    </dsp:sp>
    <dsp:sp modelId="{C7DC0F25-FFE8-0B4D-96BD-7E4AE8857B17}">
      <dsp:nvSpPr>
        <dsp:cNvPr id="0" name=""/>
        <dsp:cNvSpPr/>
      </dsp:nvSpPr>
      <dsp:spPr>
        <a:xfrm>
          <a:off x="2862541" y="443012"/>
          <a:ext cx="4414357" cy="4414357"/>
        </a:xfrm>
        <a:prstGeom prst="pie">
          <a:avLst>
            <a:gd name="adj1" fmla="val 20520000"/>
            <a:gd name="adj2" fmla="val 32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700" kern="1200" dirty="0">
              <a:latin typeface="Blender Thin" panose="02000406030000020004" pitchFamily="50" charset="0"/>
            </a:rPr>
            <a:t>Hvem er udsat for risikoen?</a:t>
          </a:r>
        </a:p>
      </dsp:txBody>
      <dsp:txXfrm>
        <a:off x="5705597" y="2459953"/>
        <a:ext cx="1313796" cy="1051037"/>
      </dsp:txXfrm>
    </dsp:sp>
    <dsp:sp modelId="{9BF73BBE-8E2C-4347-B4DD-D235E0EE8DBE}">
      <dsp:nvSpPr>
        <dsp:cNvPr id="0" name=""/>
        <dsp:cNvSpPr/>
      </dsp:nvSpPr>
      <dsp:spPr>
        <a:xfrm>
          <a:off x="2762692" y="515533"/>
          <a:ext cx="4414357" cy="4414357"/>
        </a:xfrm>
        <a:prstGeom prst="pie">
          <a:avLst>
            <a:gd name="adj1" fmla="val 3240000"/>
            <a:gd name="adj2" fmla="val 756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700" kern="1200" dirty="0">
              <a:latin typeface="Blender Thin" panose="02000406030000020004" pitchFamily="50" charset="0"/>
            </a:rPr>
            <a:t>Hvad man kan gøre for at håndtere risici? </a:t>
          </a:r>
        </a:p>
      </dsp:txBody>
      <dsp:txXfrm>
        <a:off x="4339249" y="3616094"/>
        <a:ext cx="1261244" cy="1156141"/>
      </dsp:txXfrm>
    </dsp:sp>
    <dsp:sp modelId="{80096098-796C-7643-9DBB-D23BE17C3753}">
      <dsp:nvSpPr>
        <dsp:cNvPr id="0" name=""/>
        <dsp:cNvSpPr/>
      </dsp:nvSpPr>
      <dsp:spPr>
        <a:xfrm>
          <a:off x="2662844" y="443012"/>
          <a:ext cx="4414357" cy="4414357"/>
        </a:xfrm>
        <a:prstGeom prst="pie">
          <a:avLst>
            <a:gd name="adj1" fmla="val 7560000"/>
            <a:gd name="adj2" fmla="val 1188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700" kern="1200" dirty="0">
              <a:latin typeface="Blender Thin" panose="02000406030000020004" pitchFamily="50" charset="0"/>
            </a:rPr>
            <a:t>Hvad er risiko niveauet?</a:t>
          </a:r>
        </a:p>
      </dsp:txBody>
      <dsp:txXfrm>
        <a:off x="2920348" y="2459953"/>
        <a:ext cx="1313796" cy="1051037"/>
      </dsp:txXfrm>
    </dsp:sp>
    <dsp:sp modelId="{4D3C0260-BE54-F546-967B-5D32F0E4C4D1}">
      <dsp:nvSpPr>
        <dsp:cNvPr id="0" name=""/>
        <dsp:cNvSpPr/>
      </dsp:nvSpPr>
      <dsp:spPr>
        <a:xfrm>
          <a:off x="2700681" y="325296"/>
          <a:ext cx="4414357" cy="4414357"/>
        </a:xfrm>
        <a:prstGeom prst="pie">
          <a:avLst>
            <a:gd name="adj1" fmla="val 1188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700" kern="1200" dirty="0"/>
            <a:t> </a:t>
          </a:r>
          <a:r>
            <a:rPr lang="da-DK" sz="1700" kern="1200" dirty="0">
              <a:latin typeface="Blender Thin" panose="02000406030000020004" pitchFamily="50" charset="0"/>
            </a:rPr>
            <a:t>Nedskriv risiko håndteringsplan</a:t>
          </a:r>
        </a:p>
      </dsp:txBody>
      <dsp:txXfrm>
        <a:off x="3393315" y="1067328"/>
        <a:ext cx="1418900" cy="945933"/>
      </dsp:txXfrm>
    </dsp:sp>
    <dsp:sp modelId="{A2A98530-EBD0-CB41-9A5A-1DE56CFB8F79}">
      <dsp:nvSpPr>
        <dsp:cNvPr id="0" name=""/>
        <dsp:cNvSpPr/>
      </dsp:nvSpPr>
      <dsp:spPr>
        <a:xfrm>
          <a:off x="2551226" y="52026"/>
          <a:ext cx="4960896" cy="4960896"/>
        </a:xfrm>
        <a:prstGeom prst="circularArrow">
          <a:avLst>
            <a:gd name="adj1" fmla="val 5085"/>
            <a:gd name="adj2" fmla="val 327528"/>
            <a:gd name="adj3" fmla="val 20192361"/>
            <a:gd name="adj4" fmla="val 16200324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C7A65C-59D6-A249-8FF7-DC053FCDA791}">
      <dsp:nvSpPr>
        <dsp:cNvPr id="0" name=""/>
        <dsp:cNvSpPr/>
      </dsp:nvSpPr>
      <dsp:spPr>
        <a:xfrm>
          <a:off x="2589576" y="169703"/>
          <a:ext cx="4960896" cy="4960896"/>
        </a:xfrm>
        <a:prstGeom prst="circularArrow">
          <a:avLst>
            <a:gd name="adj1" fmla="val 5085"/>
            <a:gd name="adj2" fmla="val 327528"/>
            <a:gd name="adj3" fmla="val 2912753"/>
            <a:gd name="adj4" fmla="val 20519953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43A5D4-312B-CB4C-8DC1-35312FB1E8CE}">
      <dsp:nvSpPr>
        <dsp:cNvPr id="0" name=""/>
        <dsp:cNvSpPr/>
      </dsp:nvSpPr>
      <dsp:spPr>
        <a:xfrm>
          <a:off x="2489423" y="242447"/>
          <a:ext cx="4960896" cy="4960896"/>
        </a:xfrm>
        <a:prstGeom prst="circularArrow">
          <a:avLst>
            <a:gd name="adj1" fmla="val 5085"/>
            <a:gd name="adj2" fmla="val 327528"/>
            <a:gd name="adj3" fmla="val 7232777"/>
            <a:gd name="adj4" fmla="val 3239695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082697-BDAA-324D-99F4-2FFC843B947A}">
      <dsp:nvSpPr>
        <dsp:cNvPr id="0" name=""/>
        <dsp:cNvSpPr/>
      </dsp:nvSpPr>
      <dsp:spPr>
        <a:xfrm>
          <a:off x="2389269" y="169703"/>
          <a:ext cx="4960896" cy="4960896"/>
        </a:xfrm>
        <a:prstGeom prst="circularArrow">
          <a:avLst>
            <a:gd name="adj1" fmla="val 5085"/>
            <a:gd name="adj2" fmla="val 327528"/>
            <a:gd name="adj3" fmla="val 11552519"/>
            <a:gd name="adj4" fmla="val 7559718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2DDC59-CE49-304E-A1CE-C369E85DD375}">
      <dsp:nvSpPr>
        <dsp:cNvPr id="0" name=""/>
        <dsp:cNvSpPr/>
      </dsp:nvSpPr>
      <dsp:spPr>
        <a:xfrm>
          <a:off x="2427619" y="52026"/>
          <a:ext cx="4960896" cy="4960896"/>
        </a:xfrm>
        <a:prstGeom prst="circularArrow">
          <a:avLst>
            <a:gd name="adj1" fmla="val 5085"/>
            <a:gd name="adj2" fmla="val 327528"/>
            <a:gd name="adj3" fmla="val 15872148"/>
            <a:gd name="adj4" fmla="val 11880111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867E509-1644-4913-B6F2-CE4BA0AA3E3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5EB739-E6D9-48F7-A656-18E66782BA0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1DDA968-77BB-4A5B-BCC7-9A191CD859DB}" type="datetimeFigureOut">
              <a:rPr lang="en-US"/>
              <a:pPr>
                <a:defRPr/>
              </a:pPr>
              <a:t>1/8/2025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EDE40C-1B97-4B7A-B481-39AFE0A65EF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DD43A1-F33E-40E0-9928-2421F90E09D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7BBB86C-8122-4E0D-95A3-951FD7F0559B}" type="slidenum">
              <a:rPr lang="en-US" altLang="da-DK"/>
              <a:pPr>
                <a:defRPr/>
              </a:pPr>
              <a:t>‹nr.›</a:t>
            </a:fld>
            <a:endParaRPr lang="en-US" altLang="da-DK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F3EE34D-8563-4B14-9B40-ADA3979428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57C637-9709-4F1B-AC98-528B81603A7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3ED0353-1F1F-436B-8666-241BA4D2E9FD}" type="datetimeFigureOut">
              <a:rPr lang="en-US"/>
              <a:pPr>
                <a:defRPr/>
              </a:pPr>
              <a:t>1/8/2025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31B8645-455E-49B2-8DD6-A96B741814E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605F4EF0-E65F-4074-B456-8EA1B5A237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5031DE-AB6E-44CE-81A0-C0F54F4FB3D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8CF2F6-A2F1-4D7E-A2F1-E0C1856A4F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3D28EE5-DBF9-43A4-A8E1-E6326EF63837}" type="slidenum">
              <a:rPr lang="en-US" altLang="da-DK"/>
              <a:pPr>
                <a:defRPr/>
              </a:pPr>
              <a:t>‹nr.›</a:t>
            </a:fld>
            <a:endParaRPr lang="en-US" altLang="da-D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D28EE5-DBF9-43A4-A8E1-E6326EF63837}" type="slidenum">
              <a:rPr lang="en-US" altLang="da-DK" smtClean="0"/>
              <a:pPr>
                <a:defRPr/>
              </a:pPr>
              <a:t>7</a:t>
            </a:fld>
            <a:endParaRPr lang="en-US" altLang="da-DK"/>
          </a:p>
        </p:txBody>
      </p:sp>
    </p:spTree>
    <p:extLst>
      <p:ext uri="{BB962C8B-B14F-4D97-AF65-F5344CB8AC3E}">
        <p14:creationId xmlns:p14="http://schemas.microsoft.com/office/powerpoint/2010/main" val="2927629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D28EE5-DBF9-43A4-A8E1-E6326EF63837}" type="slidenum">
              <a:rPr lang="en-US" altLang="da-DK" smtClean="0"/>
              <a:pPr>
                <a:defRPr/>
              </a:pPr>
              <a:t>19</a:t>
            </a:fld>
            <a:endParaRPr lang="en-US" altLang="da-DK"/>
          </a:p>
        </p:txBody>
      </p:sp>
    </p:spTree>
    <p:extLst>
      <p:ext uri="{BB962C8B-B14F-4D97-AF65-F5344CB8AC3E}">
        <p14:creationId xmlns:p14="http://schemas.microsoft.com/office/powerpoint/2010/main" val="1056726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Vises med ringe og pile.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D28EE5-DBF9-43A4-A8E1-E6326EF63837}" type="slidenum">
              <a:rPr lang="en-US" altLang="da-DK" smtClean="0"/>
              <a:pPr>
                <a:defRPr/>
              </a:pPr>
              <a:t>30</a:t>
            </a:fld>
            <a:endParaRPr lang="en-US" altLang="da-DK"/>
          </a:p>
        </p:txBody>
      </p:sp>
    </p:spTree>
    <p:extLst>
      <p:ext uri="{BB962C8B-B14F-4D97-AF65-F5344CB8AC3E}">
        <p14:creationId xmlns:p14="http://schemas.microsoft.com/office/powerpoint/2010/main" val="2501626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">
    <p:bg>
      <p:bgPr>
        <a:solidFill>
          <a:srgbClr val="F8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88E6D64A-D3D2-F66B-A734-3493FC494E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10179" y="3360327"/>
            <a:ext cx="4509144" cy="6073911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9F20E931-A500-23BA-9666-516341B4BFA2}"/>
              </a:ext>
            </a:extLst>
          </p:cNvPr>
          <p:cNvSpPr txBox="1"/>
          <p:nvPr userDrawn="1"/>
        </p:nvSpPr>
        <p:spPr>
          <a:xfrm>
            <a:off x="276225" y="5391150"/>
            <a:ext cx="7826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>
                <a:solidFill>
                  <a:srgbClr val="9E9B96"/>
                </a:solidFill>
                <a:latin typeface="Blender Thin" panose="02000406030000020004" pitchFamily="50" charset="0"/>
              </a:rPr>
              <a:t>DANSK FORENING FOR ROSPORT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5015BC3-CCFF-7DF6-554B-599085886D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1693" y="1214438"/>
            <a:ext cx="10266997" cy="10715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>
                <a:solidFill>
                  <a:srgbClr val="E14F13"/>
                </a:solidFill>
                <a:latin typeface="Blender Medium" panose="02000606040000020004" pitchFamily="50" charset="0"/>
              </a:defRPr>
            </a:lvl1pPr>
            <a:lvl2pPr>
              <a:defRPr sz="4000">
                <a:latin typeface="Blender Medium" panose="02000606040000020004" pitchFamily="50" charset="0"/>
              </a:defRPr>
            </a:lvl2pPr>
            <a:lvl3pPr>
              <a:defRPr sz="4000">
                <a:latin typeface="Blender Medium" panose="02000606040000020004" pitchFamily="50" charset="0"/>
              </a:defRPr>
            </a:lvl3pPr>
            <a:lvl4pPr>
              <a:defRPr sz="4000">
                <a:latin typeface="Blender Medium" panose="02000606040000020004" pitchFamily="50" charset="0"/>
              </a:defRPr>
            </a:lvl4pPr>
            <a:lvl5pPr>
              <a:defRPr sz="4000">
                <a:latin typeface="Blender Medium" panose="02000606040000020004" pitchFamily="50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4ADAF447-8849-44B8-8464-9F8E0FB786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1693" y="2357438"/>
            <a:ext cx="10790238" cy="7078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rgbClr val="777777"/>
                </a:solidFill>
                <a:latin typeface="Blender Thin" panose="02000406030000020004" pitchFamily="50" charset="0"/>
              </a:defRPr>
            </a:lvl1pPr>
            <a:lvl2pPr>
              <a:defRPr sz="4400">
                <a:latin typeface="Blender Thin" panose="02000406030000020004" pitchFamily="50" charset="0"/>
              </a:defRPr>
            </a:lvl2pPr>
            <a:lvl3pPr>
              <a:defRPr sz="4400">
                <a:latin typeface="Blender Thin" panose="02000406030000020004" pitchFamily="50" charset="0"/>
              </a:defRPr>
            </a:lvl3pPr>
            <a:lvl4pPr>
              <a:defRPr sz="4400">
                <a:latin typeface="Blender Thin" panose="02000406030000020004" pitchFamily="50" charset="0"/>
              </a:defRPr>
            </a:lvl4pPr>
            <a:lvl5pPr>
              <a:defRPr sz="4400">
                <a:latin typeface="Blender Thin" panose="02000406030000020004" pitchFamily="50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619039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pointer +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095998" y="0"/>
            <a:ext cx="6096001" cy="6858000"/>
          </a:xfrm>
          <a:custGeom>
            <a:avLst/>
            <a:gdLst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0 w 12192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9000">
                <a:moveTo>
                  <a:pt x="0" y="0"/>
                </a:moveTo>
                <a:lnTo>
                  <a:pt x="12192000" y="0"/>
                </a:lnTo>
                <a:lnTo>
                  <a:pt x="12192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>
            <a:noAutofit/>
          </a:bodyPr>
          <a:lstStyle>
            <a:lvl1pPr>
              <a:defRPr sz="1400"/>
            </a:lvl1pPr>
          </a:lstStyle>
          <a:p>
            <a:pPr lvl="0"/>
            <a:r>
              <a:rPr lang="da-DK" noProof="0"/>
              <a:t>Klik på ikonet for at tilføje et billede</a:t>
            </a:r>
            <a:endParaRPr lang="en-US" noProof="0"/>
          </a:p>
        </p:txBody>
      </p:sp>
      <p:grpSp>
        <p:nvGrpSpPr>
          <p:cNvPr id="51" name="Gruppe 50">
            <a:extLst>
              <a:ext uri="{FF2B5EF4-FFF2-40B4-BE49-F238E27FC236}">
                <a16:creationId xmlns:a16="http://schemas.microsoft.com/office/drawing/2014/main" id="{71DC4933-8B7E-5932-4617-6672FF3C6C39}"/>
              </a:ext>
            </a:extLst>
          </p:cNvPr>
          <p:cNvGrpSpPr/>
          <p:nvPr userDrawn="1"/>
        </p:nvGrpSpPr>
        <p:grpSpPr>
          <a:xfrm>
            <a:off x="838200" y="1528761"/>
            <a:ext cx="620897" cy="739774"/>
            <a:chOff x="1125810" y="1503360"/>
            <a:chExt cx="620897" cy="739774"/>
          </a:xfrm>
        </p:grpSpPr>
        <p:cxnSp>
          <p:nvCxnSpPr>
            <p:cNvPr id="32" name="Straight Connector 30">
              <a:extLst>
                <a:ext uri="{FF2B5EF4-FFF2-40B4-BE49-F238E27FC236}">
                  <a16:creationId xmlns:a16="http://schemas.microsoft.com/office/drawing/2014/main" id="{79563FC0-7441-6789-1BA1-C48FF0C3072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746707" y="1503360"/>
              <a:ext cx="0" cy="739774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pic>
          <p:nvPicPr>
            <p:cNvPr id="50" name="Billede 49" descr="Et billede, der indeholder cirkel, Grafik, design&#10;&#10;Automatisk genereret beskrivelse">
              <a:extLst>
                <a:ext uri="{FF2B5EF4-FFF2-40B4-BE49-F238E27FC236}">
                  <a16:creationId xmlns:a16="http://schemas.microsoft.com/office/drawing/2014/main" id="{D167425D-86AD-BEE6-ADE4-EC108620B2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810" y="1675603"/>
              <a:ext cx="395287" cy="395287"/>
            </a:xfrm>
            <a:prstGeom prst="rect">
              <a:avLst/>
            </a:prstGeom>
          </p:spPr>
        </p:pic>
      </p:grp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85A5962-DF17-83EB-3153-5888306E0CA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684708" y="1460606"/>
            <a:ext cx="3547875" cy="2682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j-lt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28B45AF4-6147-A560-55B3-8F9199C1AEF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84708" y="1845291"/>
            <a:ext cx="3548063" cy="573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grpSp>
        <p:nvGrpSpPr>
          <p:cNvPr id="6" name="Gruppe 5">
            <a:extLst>
              <a:ext uri="{FF2B5EF4-FFF2-40B4-BE49-F238E27FC236}">
                <a16:creationId xmlns:a16="http://schemas.microsoft.com/office/drawing/2014/main" id="{EF31DAA8-9633-50CF-2DFE-89CA1256020B}"/>
              </a:ext>
            </a:extLst>
          </p:cNvPr>
          <p:cNvGrpSpPr/>
          <p:nvPr userDrawn="1"/>
        </p:nvGrpSpPr>
        <p:grpSpPr>
          <a:xfrm>
            <a:off x="838012" y="2825926"/>
            <a:ext cx="620897" cy="739774"/>
            <a:chOff x="1125810" y="1503360"/>
            <a:chExt cx="620897" cy="739774"/>
          </a:xfrm>
        </p:grpSpPr>
        <p:cxnSp>
          <p:nvCxnSpPr>
            <p:cNvPr id="7" name="Straight Connector 30">
              <a:extLst>
                <a:ext uri="{FF2B5EF4-FFF2-40B4-BE49-F238E27FC236}">
                  <a16:creationId xmlns:a16="http://schemas.microsoft.com/office/drawing/2014/main" id="{462B787D-9052-B44E-7C57-073FE1576DE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746707" y="1503360"/>
              <a:ext cx="0" cy="739774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pic>
          <p:nvPicPr>
            <p:cNvPr id="9" name="Billede 8" descr="Et billede, der indeholder cirkel, Grafik, design&#10;&#10;Automatisk genereret beskrivelse">
              <a:extLst>
                <a:ext uri="{FF2B5EF4-FFF2-40B4-BE49-F238E27FC236}">
                  <a16:creationId xmlns:a16="http://schemas.microsoft.com/office/drawing/2014/main" id="{70109655-9B4D-183F-85A2-0155331B48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810" y="1675603"/>
              <a:ext cx="395287" cy="395287"/>
            </a:xfrm>
            <a:prstGeom prst="rect">
              <a:avLst/>
            </a:prstGeom>
          </p:spPr>
        </p:pic>
      </p:grpSp>
      <p:sp>
        <p:nvSpPr>
          <p:cNvPr id="10" name="Pladsholder til indhold 2">
            <a:extLst>
              <a:ext uri="{FF2B5EF4-FFF2-40B4-BE49-F238E27FC236}">
                <a16:creationId xmlns:a16="http://schemas.microsoft.com/office/drawing/2014/main" id="{FC659C94-B144-D13C-CD8D-024021CF57B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684520" y="2757771"/>
            <a:ext cx="3547875" cy="2682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j-lt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1" name="Pladsholder til tekst 4">
            <a:extLst>
              <a:ext uri="{FF2B5EF4-FFF2-40B4-BE49-F238E27FC236}">
                <a16:creationId xmlns:a16="http://schemas.microsoft.com/office/drawing/2014/main" id="{7024F38B-DC6B-8766-DDEF-71C13F3B779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684520" y="3142456"/>
            <a:ext cx="3548063" cy="573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grpSp>
        <p:nvGrpSpPr>
          <p:cNvPr id="12" name="Gruppe 11">
            <a:extLst>
              <a:ext uri="{FF2B5EF4-FFF2-40B4-BE49-F238E27FC236}">
                <a16:creationId xmlns:a16="http://schemas.microsoft.com/office/drawing/2014/main" id="{39BAA995-A8E9-46B0-F5F8-885861573CD7}"/>
              </a:ext>
            </a:extLst>
          </p:cNvPr>
          <p:cNvGrpSpPr/>
          <p:nvPr userDrawn="1"/>
        </p:nvGrpSpPr>
        <p:grpSpPr>
          <a:xfrm>
            <a:off x="846371" y="4123091"/>
            <a:ext cx="620897" cy="739774"/>
            <a:chOff x="1125810" y="1503360"/>
            <a:chExt cx="620897" cy="739774"/>
          </a:xfrm>
        </p:grpSpPr>
        <p:cxnSp>
          <p:nvCxnSpPr>
            <p:cNvPr id="13" name="Straight Connector 30">
              <a:extLst>
                <a:ext uri="{FF2B5EF4-FFF2-40B4-BE49-F238E27FC236}">
                  <a16:creationId xmlns:a16="http://schemas.microsoft.com/office/drawing/2014/main" id="{3C93D176-A05C-3AAF-1254-28C34D6C8A0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746707" y="1503360"/>
              <a:ext cx="0" cy="739774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pic>
          <p:nvPicPr>
            <p:cNvPr id="14" name="Billede 13" descr="Et billede, der indeholder cirkel, Grafik, design&#10;&#10;Automatisk genereret beskrivelse">
              <a:extLst>
                <a:ext uri="{FF2B5EF4-FFF2-40B4-BE49-F238E27FC236}">
                  <a16:creationId xmlns:a16="http://schemas.microsoft.com/office/drawing/2014/main" id="{5160A969-1B58-BDF6-444A-742B7C3266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810" y="1675603"/>
              <a:ext cx="395287" cy="395287"/>
            </a:xfrm>
            <a:prstGeom prst="rect">
              <a:avLst/>
            </a:prstGeom>
          </p:spPr>
        </p:pic>
      </p:grpSp>
      <p:sp>
        <p:nvSpPr>
          <p:cNvPr id="15" name="Pladsholder til indhold 2">
            <a:extLst>
              <a:ext uri="{FF2B5EF4-FFF2-40B4-BE49-F238E27FC236}">
                <a16:creationId xmlns:a16="http://schemas.microsoft.com/office/drawing/2014/main" id="{AA0E410E-4C40-D47A-A756-0C6D147DF54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1692879" y="4054936"/>
            <a:ext cx="3547875" cy="2682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j-lt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6" name="Pladsholder til tekst 4">
            <a:extLst>
              <a:ext uri="{FF2B5EF4-FFF2-40B4-BE49-F238E27FC236}">
                <a16:creationId xmlns:a16="http://schemas.microsoft.com/office/drawing/2014/main" id="{75BCA884-190B-770D-66A2-49267E729A6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692879" y="4439621"/>
            <a:ext cx="3548063" cy="573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750684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+ tekst, højk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095998" y="0"/>
            <a:ext cx="6096001" cy="6858000"/>
          </a:xfrm>
          <a:custGeom>
            <a:avLst/>
            <a:gdLst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0 w 12192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9000">
                <a:moveTo>
                  <a:pt x="0" y="0"/>
                </a:moveTo>
                <a:lnTo>
                  <a:pt x="12192000" y="0"/>
                </a:lnTo>
                <a:lnTo>
                  <a:pt x="12192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>
            <a:noAutofit/>
          </a:bodyPr>
          <a:lstStyle>
            <a:lvl1pPr>
              <a:defRPr sz="1400"/>
            </a:lvl1pPr>
          </a:lstStyle>
          <a:p>
            <a:pPr lvl="0"/>
            <a:r>
              <a:rPr lang="da-DK" noProof="0"/>
              <a:t>Klik på ikonet for at tilføje et billede</a:t>
            </a:r>
            <a:endParaRPr lang="en-US" noProof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BEC9FE9-41C9-FF21-A842-4002864097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800" y="876300"/>
            <a:ext cx="4826000" cy="510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>
                <a:solidFill>
                  <a:schemeClr val="tx1"/>
                </a:solidFill>
                <a:latin typeface="+mn-lt"/>
              </a:defRPr>
            </a:lvl3pPr>
            <a:lvl4pPr>
              <a:defRPr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2041644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+ tekst, vandr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544484" y="290945"/>
            <a:ext cx="11103032" cy="3000895"/>
          </a:xfrm>
          <a:custGeom>
            <a:avLst/>
            <a:gdLst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0 w 12192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9000">
                <a:moveTo>
                  <a:pt x="0" y="0"/>
                </a:moveTo>
                <a:lnTo>
                  <a:pt x="12192000" y="0"/>
                </a:lnTo>
                <a:lnTo>
                  <a:pt x="12192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>
            <a:noAutofit/>
          </a:bodyPr>
          <a:lstStyle>
            <a:lvl1pPr>
              <a:defRPr sz="1400"/>
            </a:lvl1pPr>
          </a:lstStyle>
          <a:p>
            <a:pPr lvl="0"/>
            <a:r>
              <a:rPr lang="da-DK" noProof="0"/>
              <a:t>Klik på ikonet for at tilføje et billede</a:t>
            </a:r>
            <a:endParaRPr lang="en-US" noProof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BEC9FE9-41C9-FF21-A842-4002864097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4484" y="3429000"/>
            <a:ext cx="11103032" cy="25734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>
                <a:solidFill>
                  <a:schemeClr val="tx1"/>
                </a:solidFill>
                <a:latin typeface="+mn-lt"/>
              </a:defRPr>
            </a:lvl3pPr>
            <a:lvl4pPr>
              <a:defRPr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4508788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BEC9FE9-41C9-FF21-A842-4002864097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5000" y="876300"/>
            <a:ext cx="10922000" cy="510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tx1"/>
                </a:solidFill>
                <a:latin typeface="+mn-lt"/>
              </a:defRPr>
            </a:lvl2pPr>
            <a:lvl3pPr marL="914400" indent="0">
              <a:buNone/>
              <a:defRPr>
                <a:solidFill>
                  <a:schemeClr val="tx1"/>
                </a:solidFill>
                <a:latin typeface="+mn-lt"/>
              </a:defRPr>
            </a:lvl3pPr>
            <a:lvl4pPr marL="1371600" indent="0">
              <a:buNone/>
              <a:defRPr>
                <a:solidFill>
                  <a:schemeClr val="tx1"/>
                </a:solidFill>
                <a:latin typeface="+mn-lt"/>
              </a:defRPr>
            </a:lvl4pPr>
            <a:lvl5pPr marL="1828800" indent="0">
              <a:buNone/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8976535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048000" y="1525019"/>
            <a:ext cx="3048000" cy="3807961"/>
          </a:xfrm>
          <a:custGeom>
            <a:avLst/>
            <a:gdLst>
              <a:gd name="connsiteX0" fmla="*/ 0 w 3048000"/>
              <a:gd name="connsiteY0" fmla="*/ 0 h 3807961"/>
              <a:gd name="connsiteX1" fmla="*/ 3048000 w 3048000"/>
              <a:gd name="connsiteY1" fmla="*/ 0 h 3807961"/>
              <a:gd name="connsiteX2" fmla="*/ 3048000 w 3048000"/>
              <a:gd name="connsiteY2" fmla="*/ 3807961 h 3807961"/>
              <a:gd name="connsiteX3" fmla="*/ 0 w 3048000"/>
              <a:gd name="connsiteY3" fmla="*/ 3807961 h 380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3807961">
                <a:moveTo>
                  <a:pt x="0" y="0"/>
                </a:moveTo>
                <a:lnTo>
                  <a:pt x="3048000" y="0"/>
                </a:lnTo>
                <a:lnTo>
                  <a:pt x="3048000" y="3807961"/>
                </a:lnTo>
                <a:lnTo>
                  <a:pt x="0" y="380796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>
            <a:noAutofit/>
          </a:bodyPr>
          <a:lstStyle>
            <a:lvl1pPr>
              <a:defRPr sz="1200"/>
            </a:lvl1pPr>
          </a:lstStyle>
          <a:p>
            <a:pPr lvl="0"/>
            <a:r>
              <a:rPr lang="da-DK" noProof="0"/>
              <a:t>Klik på ikonet for at tilføje et billede</a:t>
            </a:r>
            <a:endParaRPr lang="en-US" noProof="0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6096000" y="1525019"/>
            <a:ext cx="3048000" cy="3807961"/>
          </a:xfrm>
          <a:custGeom>
            <a:avLst/>
            <a:gdLst>
              <a:gd name="connsiteX0" fmla="*/ 0 w 3048000"/>
              <a:gd name="connsiteY0" fmla="*/ 0 h 3807961"/>
              <a:gd name="connsiteX1" fmla="*/ 3048000 w 3048000"/>
              <a:gd name="connsiteY1" fmla="*/ 0 h 3807961"/>
              <a:gd name="connsiteX2" fmla="*/ 3048000 w 3048000"/>
              <a:gd name="connsiteY2" fmla="*/ 3807961 h 3807961"/>
              <a:gd name="connsiteX3" fmla="*/ 0 w 3048000"/>
              <a:gd name="connsiteY3" fmla="*/ 3807961 h 380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3807961">
                <a:moveTo>
                  <a:pt x="0" y="0"/>
                </a:moveTo>
                <a:lnTo>
                  <a:pt x="3048000" y="0"/>
                </a:lnTo>
                <a:lnTo>
                  <a:pt x="3048000" y="3807961"/>
                </a:lnTo>
                <a:lnTo>
                  <a:pt x="0" y="380796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>
            <a:noAutofit/>
          </a:bodyPr>
          <a:lstStyle>
            <a:lvl1pPr>
              <a:defRPr sz="1200"/>
            </a:lvl1pPr>
          </a:lstStyle>
          <a:p>
            <a:pPr lvl="0"/>
            <a:r>
              <a:rPr lang="da-DK" noProof="0"/>
              <a:t>Klik på ikonet for at tilføje et billede</a:t>
            </a:r>
            <a:endParaRPr lang="en-US" noProof="0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6"/>
          </p:nvPr>
        </p:nvSpPr>
        <p:spPr>
          <a:xfrm>
            <a:off x="9144000" y="1525019"/>
            <a:ext cx="3048000" cy="3807961"/>
          </a:xfrm>
          <a:custGeom>
            <a:avLst/>
            <a:gdLst>
              <a:gd name="connsiteX0" fmla="*/ 0 w 3048000"/>
              <a:gd name="connsiteY0" fmla="*/ 0 h 3807961"/>
              <a:gd name="connsiteX1" fmla="*/ 3048000 w 3048000"/>
              <a:gd name="connsiteY1" fmla="*/ 0 h 3807961"/>
              <a:gd name="connsiteX2" fmla="*/ 3048000 w 3048000"/>
              <a:gd name="connsiteY2" fmla="*/ 3807961 h 3807961"/>
              <a:gd name="connsiteX3" fmla="*/ 0 w 3048000"/>
              <a:gd name="connsiteY3" fmla="*/ 3807961 h 380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3807961">
                <a:moveTo>
                  <a:pt x="0" y="0"/>
                </a:moveTo>
                <a:lnTo>
                  <a:pt x="3048000" y="0"/>
                </a:lnTo>
                <a:lnTo>
                  <a:pt x="3048000" y="3807961"/>
                </a:lnTo>
                <a:lnTo>
                  <a:pt x="0" y="380796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>
            <a:noAutofit/>
          </a:bodyPr>
          <a:lstStyle>
            <a:lvl1pPr>
              <a:defRPr sz="1200"/>
            </a:lvl1pPr>
          </a:lstStyle>
          <a:p>
            <a:pPr lvl="0"/>
            <a:r>
              <a:rPr lang="da-DK" noProof="0"/>
              <a:t>Klik på ikonet for at tilføje et billede</a:t>
            </a:r>
            <a:endParaRPr lang="en-US" noProof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0" y="1525019"/>
            <a:ext cx="3048000" cy="3807961"/>
          </a:xfrm>
          <a:custGeom>
            <a:avLst/>
            <a:gdLst>
              <a:gd name="connsiteX0" fmla="*/ 0 w 3048000"/>
              <a:gd name="connsiteY0" fmla="*/ 0 h 3807961"/>
              <a:gd name="connsiteX1" fmla="*/ 3048000 w 3048000"/>
              <a:gd name="connsiteY1" fmla="*/ 0 h 3807961"/>
              <a:gd name="connsiteX2" fmla="*/ 3048000 w 3048000"/>
              <a:gd name="connsiteY2" fmla="*/ 3807961 h 3807961"/>
              <a:gd name="connsiteX3" fmla="*/ 0 w 3048000"/>
              <a:gd name="connsiteY3" fmla="*/ 3807961 h 380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3807961">
                <a:moveTo>
                  <a:pt x="0" y="0"/>
                </a:moveTo>
                <a:lnTo>
                  <a:pt x="3048000" y="0"/>
                </a:lnTo>
                <a:lnTo>
                  <a:pt x="3048000" y="3807961"/>
                </a:lnTo>
                <a:lnTo>
                  <a:pt x="0" y="380796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>
            <a:noAutofit/>
          </a:bodyPr>
          <a:lstStyle>
            <a:lvl1pPr>
              <a:defRPr sz="1200"/>
            </a:lvl1pPr>
          </a:lstStyle>
          <a:p>
            <a:pPr lvl="0"/>
            <a:r>
              <a:rPr lang="da-DK" noProof="0"/>
              <a:t>Klik på ikonet for at tilføje et billede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684864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 + kont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33">
            <a:extLst>
              <a:ext uri="{FF2B5EF4-FFF2-40B4-BE49-F238E27FC236}">
                <a16:creationId xmlns:a16="http://schemas.microsoft.com/office/drawing/2014/main" id="{7F072A8E-69C7-3155-CD29-3105F34382EF}"/>
              </a:ext>
            </a:extLst>
          </p:cNvPr>
          <p:cNvCxnSpPr>
            <a:cxnSpLocks/>
          </p:cNvCxnSpPr>
          <p:nvPr/>
        </p:nvCxnSpPr>
        <p:spPr bwMode="auto">
          <a:xfrm>
            <a:off x="945378" y="1504773"/>
            <a:ext cx="735144" cy="0"/>
          </a:xfrm>
          <a:prstGeom prst="line">
            <a:avLst/>
          </a:prstGeom>
          <a:ln w="38100">
            <a:solidFill>
              <a:srgbClr val="D952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ladsholder til billede 6">
            <a:extLst>
              <a:ext uri="{FF2B5EF4-FFF2-40B4-BE49-F238E27FC236}">
                <a16:creationId xmlns:a16="http://schemas.microsoft.com/office/drawing/2014/main" id="{CBD2452C-C187-FB46-C57E-1FE8A9E56A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45378" y="3933206"/>
            <a:ext cx="2171700" cy="2298700"/>
          </a:xfrm>
          <a:prstGeom prst="rect">
            <a:avLst/>
          </a:prstGeom>
        </p:spPr>
        <p:txBody>
          <a:bodyPr/>
          <a:lstStyle/>
          <a:p>
            <a:r>
              <a:rPr lang="da-DK"/>
              <a:t>Klik på ikonet for at tilføje et billede</a:t>
            </a:r>
          </a:p>
        </p:txBody>
      </p:sp>
      <p:grpSp>
        <p:nvGrpSpPr>
          <p:cNvPr id="30" name="Gruppe 29">
            <a:extLst>
              <a:ext uri="{FF2B5EF4-FFF2-40B4-BE49-F238E27FC236}">
                <a16:creationId xmlns:a16="http://schemas.microsoft.com/office/drawing/2014/main" id="{69F3EADF-1C0F-2ABD-E329-DFBA0550D8AA}"/>
              </a:ext>
            </a:extLst>
          </p:cNvPr>
          <p:cNvGrpSpPr/>
          <p:nvPr userDrawn="1"/>
        </p:nvGrpSpPr>
        <p:grpSpPr>
          <a:xfrm>
            <a:off x="3343931" y="4675160"/>
            <a:ext cx="481438" cy="1284200"/>
            <a:chOff x="6096000" y="3018409"/>
            <a:chExt cx="481438" cy="1284200"/>
          </a:xfrm>
        </p:grpSpPr>
        <p:grpSp>
          <p:nvGrpSpPr>
            <p:cNvPr id="25" name="Gruppe 24">
              <a:extLst>
                <a:ext uri="{FF2B5EF4-FFF2-40B4-BE49-F238E27FC236}">
                  <a16:creationId xmlns:a16="http://schemas.microsoft.com/office/drawing/2014/main" id="{F2D9E087-7EC1-1FC6-52E2-76C76062E894}"/>
                </a:ext>
              </a:extLst>
            </p:cNvPr>
            <p:cNvGrpSpPr/>
            <p:nvPr userDrawn="1"/>
          </p:nvGrpSpPr>
          <p:grpSpPr>
            <a:xfrm>
              <a:off x="6096000" y="3018409"/>
              <a:ext cx="481437" cy="481437"/>
              <a:chOff x="892178" y="3002544"/>
              <a:chExt cx="481437" cy="481437"/>
            </a:xfrm>
          </p:grpSpPr>
          <p:sp>
            <p:nvSpPr>
              <p:cNvPr id="9" name="Oval 34">
                <a:extLst>
                  <a:ext uri="{FF2B5EF4-FFF2-40B4-BE49-F238E27FC236}">
                    <a16:creationId xmlns:a16="http://schemas.microsoft.com/office/drawing/2014/main" id="{60A28493-A2F9-DE0F-E9D8-842289A0C395}"/>
                  </a:ext>
                </a:extLst>
              </p:cNvPr>
              <p:cNvSpPr/>
              <p:nvPr userDrawn="1"/>
            </p:nvSpPr>
            <p:spPr bwMode="auto">
              <a:xfrm>
                <a:off x="892178" y="3002544"/>
                <a:ext cx="481437" cy="481437"/>
              </a:xfrm>
              <a:prstGeom prst="ellipse">
                <a:avLst/>
              </a:prstGeom>
              <a:noFill/>
              <a:ln>
                <a:solidFill>
                  <a:srgbClr val="E14F1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sz="13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  <p:pic>
            <p:nvPicPr>
              <p:cNvPr id="16" name="Grafik 15" descr="Konvolut med massiv udfyldning">
                <a:extLst>
                  <a:ext uri="{FF2B5EF4-FFF2-40B4-BE49-F238E27FC236}">
                    <a16:creationId xmlns:a16="http://schemas.microsoft.com/office/drawing/2014/main" id="{8D319A81-AD9C-FE0E-496C-CC5B80844D1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56560" y="3066926"/>
                <a:ext cx="352672" cy="352672"/>
              </a:xfrm>
              <a:prstGeom prst="rect">
                <a:avLst/>
              </a:prstGeom>
            </p:spPr>
          </p:pic>
        </p:grpSp>
        <p:grpSp>
          <p:nvGrpSpPr>
            <p:cNvPr id="26" name="Gruppe 25">
              <a:extLst>
                <a:ext uri="{FF2B5EF4-FFF2-40B4-BE49-F238E27FC236}">
                  <a16:creationId xmlns:a16="http://schemas.microsoft.com/office/drawing/2014/main" id="{5B8C610F-DC39-D388-D9EF-98ADBEF47CEE}"/>
                </a:ext>
              </a:extLst>
            </p:cNvPr>
            <p:cNvGrpSpPr/>
            <p:nvPr userDrawn="1"/>
          </p:nvGrpSpPr>
          <p:grpSpPr>
            <a:xfrm>
              <a:off x="6096000" y="3821171"/>
              <a:ext cx="481438" cy="481438"/>
              <a:chOff x="891690" y="3805306"/>
              <a:chExt cx="481438" cy="481438"/>
            </a:xfrm>
          </p:grpSpPr>
          <p:sp>
            <p:nvSpPr>
              <p:cNvPr id="20" name="Oval 34">
                <a:extLst>
                  <a:ext uri="{FF2B5EF4-FFF2-40B4-BE49-F238E27FC236}">
                    <a16:creationId xmlns:a16="http://schemas.microsoft.com/office/drawing/2014/main" id="{22447BD8-9230-F9B6-7C93-E2183C4DA036}"/>
                  </a:ext>
                </a:extLst>
              </p:cNvPr>
              <p:cNvSpPr/>
              <p:nvPr userDrawn="1"/>
            </p:nvSpPr>
            <p:spPr bwMode="auto">
              <a:xfrm>
                <a:off x="891690" y="3805306"/>
                <a:ext cx="481438" cy="481438"/>
              </a:xfrm>
              <a:prstGeom prst="ellipse">
                <a:avLst/>
              </a:prstGeom>
              <a:noFill/>
              <a:ln>
                <a:solidFill>
                  <a:srgbClr val="94ADB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sz="13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  <p:sp>
            <p:nvSpPr>
              <p:cNvPr id="24" name="Freeform 50">
                <a:extLst>
                  <a:ext uri="{FF2B5EF4-FFF2-40B4-BE49-F238E27FC236}">
                    <a16:creationId xmlns:a16="http://schemas.microsoft.com/office/drawing/2014/main" id="{863C5FAB-AA4C-C028-789D-7C8BFBDF05C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984400" y="3898016"/>
                <a:ext cx="296018" cy="296018"/>
              </a:xfrm>
              <a:custGeom>
                <a:avLst/>
                <a:gdLst>
                  <a:gd name="T0" fmla="*/ 115780 w 444"/>
                  <a:gd name="T1" fmla="*/ 115121 h 443"/>
                  <a:gd name="T2" fmla="*/ 115780 w 444"/>
                  <a:gd name="T3" fmla="*/ 115121 h 443"/>
                  <a:gd name="T4" fmla="*/ 72081 w 444"/>
                  <a:gd name="T5" fmla="*/ 138862 h 443"/>
                  <a:gd name="T6" fmla="*/ 27931 w 444"/>
                  <a:gd name="T7" fmla="*/ 138862 h 443"/>
                  <a:gd name="T8" fmla="*/ 31986 w 444"/>
                  <a:gd name="T9" fmla="*/ 182312 h 443"/>
                  <a:gd name="T10" fmla="*/ 139657 w 444"/>
                  <a:gd name="T11" fmla="*/ 138862 h 443"/>
                  <a:gd name="T12" fmla="*/ 187411 w 444"/>
                  <a:gd name="T13" fmla="*/ 27324 h 443"/>
                  <a:gd name="T14" fmla="*/ 143712 w 444"/>
                  <a:gd name="T15" fmla="*/ 23741 h 443"/>
                  <a:gd name="T16" fmla="*/ 143712 w 444"/>
                  <a:gd name="T17" fmla="*/ 67639 h 443"/>
                  <a:gd name="T18" fmla="*/ 115780 w 444"/>
                  <a:gd name="T19" fmla="*/ 115121 h 44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44" h="443">
                    <a:moveTo>
                      <a:pt x="257" y="257"/>
                    </a:moveTo>
                    <a:lnTo>
                      <a:pt x="257" y="257"/>
                    </a:lnTo>
                    <a:cubicBezTo>
                      <a:pt x="222" y="292"/>
                      <a:pt x="177" y="327"/>
                      <a:pt x="160" y="310"/>
                    </a:cubicBezTo>
                    <a:cubicBezTo>
                      <a:pt x="133" y="283"/>
                      <a:pt x="115" y="265"/>
                      <a:pt x="62" y="310"/>
                    </a:cubicBezTo>
                    <a:cubicBezTo>
                      <a:pt x="0" y="354"/>
                      <a:pt x="44" y="389"/>
                      <a:pt x="71" y="407"/>
                    </a:cubicBezTo>
                    <a:cubicBezTo>
                      <a:pt x="97" y="442"/>
                      <a:pt x="204" y="416"/>
                      <a:pt x="310" y="310"/>
                    </a:cubicBezTo>
                    <a:cubicBezTo>
                      <a:pt x="416" y="204"/>
                      <a:pt x="443" y="97"/>
                      <a:pt x="416" y="61"/>
                    </a:cubicBezTo>
                    <a:cubicBezTo>
                      <a:pt x="390" y="35"/>
                      <a:pt x="363" y="0"/>
                      <a:pt x="319" y="53"/>
                    </a:cubicBezTo>
                    <a:cubicBezTo>
                      <a:pt x="275" y="106"/>
                      <a:pt x="293" y="123"/>
                      <a:pt x="319" y="151"/>
                    </a:cubicBezTo>
                    <a:cubicBezTo>
                      <a:pt x="337" y="167"/>
                      <a:pt x="302" y="212"/>
                      <a:pt x="257" y="25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34290" tIns="17145" rIns="34290" bIns="1714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0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p:grpSp>
      </p:grp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B8A994A9-2970-7935-3AED-D31E886399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46150" y="1812434"/>
            <a:ext cx="10183813" cy="18735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1" name="Titel 6">
            <a:extLst>
              <a:ext uri="{FF2B5EF4-FFF2-40B4-BE49-F238E27FC236}">
                <a16:creationId xmlns:a16="http://schemas.microsoft.com/office/drawing/2014/main" id="{EFDAD457-7319-1D66-A2CC-74369FB9E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378" y="772040"/>
            <a:ext cx="10515600" cy="610998"/>
          </a:xfrm>
          <a:prstGeom prst="rect">
            <a:avLst/>
          </a:prstGeom>
        </p:spPr>
        <p:txBody>
          <a:bodyPr/>
          <a:lstStyle>
            <a:lvl1pPr algn="l">
              <a:defRPr sz="4000">
                <a:latin typeface="+mj-lt"/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13" name="Pladsholder til indhold 12">
            <a:extLst>
              <a:ext uri="{FF2B5EF4-FFF2-40B4-BE49-F238E27FC236}">
                <a16:creationId xmlns:a16="http://schemas.microsoft.com/office/drawing/2014/main" id="{324C7272-D75A-FD3C-BF9C-F3694A3A7C3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343931" y="4054127"/>
            <a:ext cx="4052726" cy="4405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4" name="Pladsholder til indhold 12">
            <a:extLst>
              <a:ext uri="{FF2B5EF4-FFF2-40B4-BE49-F238E27FC236}">
                <a16:creationId xmlns:a16="http://schemas.microsoft.com/office/drawing/2014/main" id="{8D372402-89C3-2823-263B-6641A835868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997819" y="4767639"/>
            <a:ext cx="3398838" cy="296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5" name="Pladsholder til indhold 12">
            <a:extLst>
              <a:ext uri="{FF2B5EF4-FFF2-40B4-BE49-F238E27FC236}">
                <a16:creationId xmlns:a16="http://schemas.microsoft.com/office/drawing/2014/main" id="{9CADFECD-5E58-F22A-44AA-55910B68A2D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97819" y="5570632"/>
            <a:ext cx="3398838" cy="2964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30376676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87DA65-8E03-8988-93B5-4B9A44DABA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C66A6D51-2AC5-A68E-948B-D8CE894351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CBC8B12-B233-5265-EDA6-CA8D6F1C5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8993C-E437-A341-98C9-FC8C2F82429C}" type="datetimeFigureOut">
              <a:rPr lang="da-DK" smtClean="0"/>
              <a:t>08-01-2025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6762464-9F78-BFF5-69CD-0E394DD9A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1867895-D80B-6F7E-353A-836282070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82185-4A37-074B-9875-437555BAA65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758592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ekst/Bullets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432038" y="2332037"/>
            <a:ext cx="4752429" cy="3905251"/>
          </a:xfrm>
        </p:spPr>
        <p:txBody>
          <a:bodyPr lIns="0" tIns="720000" anchor="ctr" anchorCtr="0"/>
          <a:lstStyle>
            <a:lvl1pPr marL="0" indent="0" algn="ctr">
              <a:buNone/>
              <a:defRPr/>
            </a:lvl1pPr>
          </a:lstStyle>
          <a:p>
            <a:endParaRPr lang="da-DK"/>
          </a:p>
        </p:txBody>
      </p:sp>
      <p:sp>
        <p:nvSpPr>
          <p:cNvPr id="20" name="Header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noProof="0"/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199456" y="2276475"/>
            <a:ext cx="4752000" cy="3960813"/>
          </a:xfrm>
        </p:spPr>
        <p:txBody>
          <a:bodyPr/>
          <a:lstStyle/>
          <a:p>
            <a:pPr lvl="0"/>
            <a:r>
              <a:rPr lang="da-DK" noProof="0" err="1"/>
              <a:t>Click</a:t>
            </a:r>
            <a:r>
              <a:rPr lang="da-DK" noProof="0"/>
              <a:t> to </a:t>
            </a:r>
            <a:r>
              <a:rPr lang="da-DK" noProof="0" err="1"/>
              <a:t>edit</a:t>
            </a:r>
            <a:r>
              <a:rPr lang="da-DK" noProof="0"/>
              <a:t> Master </a:t>
            </a:r>
            <a:r>
              <a:rPr lang="da-DK" noProof="0" err="1"/>
              <a:t>text</a:t>
            </a:r>
            <a:r>
              <a:rPr lang="da-DK" noProof="0"/>
              <a:t> </a:t>
            </a:r>
            <a:r>
              <a:rPr lang="da-DK" noProof="0" err="1"/>
              <a:t>styles</a:t>
            </a:r>
            <a:endParaRPr lang="da-DK" noProof="0"/>
          </a:p>
          <a:p>
            <a:pPr lvl="1"/>
            <a:r>
              <a:rPr lang="da-DK" noProof="0"/>
              <a:t>Second </a:t>
            </a:r>
            <a:r>
              <a:rPr lang="da-DK" noProof="0" err="1"/>
              <a:t>level</a:t>
            </a:r>
            <a:endParaRPr lang="da-DK" noProof="0"/>
          </a:p>
          <a:p>
            <a:pPr lvl="2"/>
            <a:r>
              <a:rPr lang="da-DK" noProof="0"/>
              <a:t>Third </a:t>
            </a:r>
            <a:r>
              <a:rPr lang="da-DK" noProof="0" err="1"/>
              <a:t>level</a:t>
            </a:r>
            <a:endParaRPr lang="da-DK" noProof="0"/>
          </a:p>
          <a:p>
            <a:pPr lvl="3"/>
            <a:r>
              <a:rPr lang="da-DK" noProof="0" err="1"/>
              <a:t>Fourth</a:t>
            </a:r>
            <a:r>
              <a:rPr lang="da-DK" noProof="0"/>
              <a:t> </a:t>
            </a:r>
            <a:r>
              <a:rPr lang="da-DK" noProof="0" err="1"/>
              <a:t>level</a:t>
            </a:r>
            <a:endParaRPr lang="da-DK" noProof="0"/>
          </a:p>
          <a:p>
            <a:pPr lvl="4"/>
            <a:r>
              <a:rPr lang="da-DK" noProof="0"/>
              <a:t>Fifth </a:t>
            </a:r>
            <a:r>
              <a:rPr lang="da-DK" noProof="0" err="1"/>
              <a:t>level</a:t>
            </a:r>
            <a:endParaRPr lang="da-DK" noProof="0"/>
          </a:p>
        </p:txBody>
      </p:sp>
      <p:pic>
        <p:nvPicPr>
          <p:cNvPr id="10" name="Billed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056" y="257133"/>
            <a:ext cx="2399589" cy="49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18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6614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, tekst, afsluttende poi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33">
            <a:extLst>
              <a:ext uri="{FF2B5EF4-FFF2-40B4-BE49-F238E27FC236}">
                <a16:creationId xmlns:a16="http://schemas.microsoft.com/office/drawing/2014/main" id="{0132A89E-3317-9F1F-5B8B-9AF55CE4E07D}"/>
              </a:ext>
            </a:extLst>
          </p:cNvPr>
          <p:cNvCxnSpPr>
            <a:cxnSpLocks/>
          </p:cNvCxnSpPr>
          <p:nvPr/>
        </p:nvCxnSpPr>
        <p:spPr bwMode="auto">
          <a:xfrm>
            <a:off x="5810733" y="1360198"/>
            <a:ext cx="579746" cy="0"/>
          </a:xfrm>
          <a:prstGeom prst="line">
            <a:avLst/>
          </a:prstGeom>
          <a:ln w="38100">
            <a:solidFill>
              <a:srgbClr val="D952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el 6">
            <a:extLst>
              <a:ext uri="{FF2B5EF4-FFF2-40B4-BE49-F238E27FC236}">
                <a16:creationId xmlns:a16="http://schemas.microsoft.com/office/drawing/2014/main" id="{69D80A6E-BF32-AB67-B017-117C82CA7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4507"/>
            <a:ext cx="10515600" cy="610998"/>
          </a:xfrm>
          <a:prstGeom prst="rect">
            <a:avLst/>
          </a:prstGeom>
        </p:spPr>
        <p:txBody>
          <a:bodyPr/>
          <a:lstStyle>
            <a:lvl1pPr algn="ctr">
              <a:defRPr sz="4000">
                <a:latin typeface="+mj-lt"/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59" name="Pladsholder til tekst 58">
            <a:extLst>
              <a:ext uri="{FF2B5EF4-FFF2-40B4-BE49-F238E27FC236}">
                <a16:creationId xmlns:a16="http://schemas.microsoft.com/office/drawing/2014/main" id="{46DA4583-84BC-E521-BCF0-1F2C675A30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46944" y="936949"/>
            <a:ext cx="10298112" cy="425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777777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cxnSp>
        <p:nvCxnSpPr>
          <p:cNvPr id="2" name="Straight Connector 33">
            <a:extLst>
              <a:ext uri="{FF2B5EF4-FFF2-40B4-BE49-F238E27FC236}">
                <a16:creationId xmlns:a16="http://schemas.microsoft.com/office/drawing/2014/main" id="{888EDEEB-4D4F-C79E-21F4-6DFF2EB695D8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1508292" y="6005877"/>
            <a:ext cx="9175416" cy="0"/>
          </a:xfrm>
          <a:prstGeom prst="line">
            <a:avLst/>
          </a:prstGeom>
          <a:ln w="38100">
            <a:solidFill>
              <a:srgbClr val="D952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941711F4-5413-FCE3-FE76-B6AED7663E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66813" y="1714500"/>
            <a:ext cx="9858375" cy="3970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9" name="Pladsholder til indhold 8">
            <a:extLst>
              <a:ext uri="{FF2B5EF4-FFF2-40B4-BE49-F238E27FC236}">
                <a16:creationId xmlns:a16="http://schemas.microsoft.com/office/drawing/2014/main" id="{105D1CA8-B184-7D2C-6292-265D630946A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27931" y="6181725"/>
            <a:ext cx="9736138" cy="514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819379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,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33">
            <a:extLst>
              <a:ext uri="{FF2B5EF4-FFF2-40B4-BE49-F238E27FC236}">
                <a16:creationId xmlns:a16="http://schemas.microsoft.com/office/drawing/2014/main" id="{0132A89E-3317-9F1F-5B8B-9AF55CE4E07D}"/>
              </a:ext>
            </a:extLst>
          </p:cNvPr>
          <p:cNvCxnSpPr>
            <a:cxnSpLocks/>
          </p:cNvCxnSpPr>
          <p:nvPr/>
        </p:nvCxnSpPr>
        <p:spPr bwMode="auto">
          <a:xfrm>
            <a:off x="5810733" y="1360198"/>
            <a:ext cx="579746" cy="0"/>
          </a:xfrm>
          <a:prstGeom prst="line">
            <a:avLst/>
          </a:prstGeom>
          <a:ln w="38100">
            <a:solidFill>
              <a:srgbClr val="D952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el 6">
            <a:extLst>
              <a:ext uri="{FF2B5EF4-FFF2-40B4-BE49-F238E27FC236}">
                <a16:creationId xmlns:a16="http://schemas.microsoft.com/office/drawing/2014/main" id="{69D80A6E-BF32-AB67-B017-117C82CA7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4507"/>
            <a:ext cx="10515600" cy="610998"/>
          </a:xfrm>
          <a:prstGeom prst="rect">
            <a:avLst/>
          </a:prstGeom>
        </p:spPr>
        <p:txBody>
          <a:bodyPr/>
          <a:lstStyle>
            <a:lvl1pPr algn="ctr">
              <a:defRPr sz="4000">
                <a:latin typeface="+mj-lt"/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59" name="Pladsholder til tekst 58">
            <a:extLst>
              <a:ext uri="{FF2B5EF4-FFF2-40B4-BE49-F238E27FC236}">
                <a16:creationId xmlns:a16="http://schemas.microsoft.com/office/drawing/2014/main" id="{46DA4583-84BC-E521-BCF0-1F2C675A30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46944" y="936949"/>
            <a:ext cx="10298112" cy="425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777777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cxnSp>
        <p:nvCxnSpPr>
          <p:cNvPr id="2" name="Straight Connector 33">
            <a:extLst>
              <a:ext uri="{FF2B5EF4-FFF2-40B4-BE49-F238E27FC236}">
                <a16:creationId xmlns:a16="http://schemas.microsoft.com/office/drawing/2014/main" id="{888EDEEB-4D4F-C79E-21F4-6DFF2EB695D8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1508292" y="6005877"/>
            <a:ext cx="9175416" cy="0"/>
          </a:xfrm>
          <a:prstGeom prst="line">
            <a:avLst/>
          </a:prstGeom>
          <a:ln w="38100">
            <a:solidFill>
              <a:srgbClr val="D952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941711F4-5413-FCE3-FE76-B6AED7663E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66813" y="1714500"/>
            <a:ext cx="9858375" cy="3970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3875696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33">
            <a:extLst>
              <a:ext uri="{FF2B5EF4-FFF2-40B4-BE49-F238E27FC236}">
                <a16:creationId xmlns:a16="http://schemas.microsoft.com/office/drawing/2014/main" id="{0132A89E-3317-9F1F-5B8B-9AF55CE4E07D}"/>
              </a:ext>
            </a:extLst>
          </p:cNvPr>
          <p:cNvCxnSpPr>
            <a:cxnSpLocks/>
          </p:cNvCxnSpPr>
          <p:nvPr/>
        </p:nvCxnSpPr>
        <p:spPr bwMode="auto">
          <a:xfrm>
            <a:off x="5810733" y="1360198"/>
            <a:ext cx="579746" cy="0"/>
          </a:xfrm>
          <a:prstGeom prst="line">
            <a:avLst/>
          </a:prstGeom>
          <a:ln w="38100">
            <a:solidFill>
              <a:srgbClr val="D952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el 6">
            <a:extLst>
              <a:ext uri="{FF2B5EF4-FFF2-40B4-BE49-F238E27FC236}">
                <a16:creationId xmlns:a16="http://schemas.microsoft.com/office/drawing/2014/main" id="{69D80A6E-BF32-AB67-B017-117C82CA7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4507"/>
            <a:ext cx="10515600" cy="610998"/>
          </a:xfrm>
          <a:prstGeom prst="rect">
            <a:avLst/>
          </a:prstGeom>
        </p:spPr>
        <p:txBody>
          <a:bodyPr/>
          <a:lstStyle>
            <a:lvl1pPr algn="ctr">
              <a:defRPr sz="4000">
                <a:latin typeface="+mj-lt"/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59" name="Pladsholder til tekst 58">
            <a:extLst>
              <a:ext uri="{FF2B5EF4-FFF2-40B4-BE49-F238E27FC236}">
                <a16:creationId xmlns:a16="http://schemas.microsoft.com/office/drawing/2014/main" id="{46DA4583-84BC-E521-BCF0-1F2C675A30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46944" y="936949"/>
            <a:ext cx="10298112" cy="425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777777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144795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+ orange bar i b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33">
            <a:extLst>
              <a:ext uri="{FF2B5EF4-FFF2-40B4-BE49-F238E27FC236}">
                <a16:creationId xmlns:a16="http://schemas.microsoft.com/office/drawing/2014/main" id="{0132A89E-3317-9F1F-5B8B-9AF55CE4E07D}"/>
              </a:ext>
            </a:extLst>
          </p:cNvPr>
          <p:cNvCxnSpPr>
            <a:cxnSpLocks/>
          </p:cNvCxnSpPr>
          <p:nvPr/>
        </p:nvCxnSpPr>
        <p:spPr bwMode="auto">
          <a:xfrm>
            <a:off x="5810733" y="1360198"/>
            <a:ext cx="579746" cy="0"/>
          </a:xfrm>
          <a:prstGeom prst="line">
            <a:avLst/>
          </a:prstGeom>
          <a:ln w="38100">
            <a:solidFill>
              <a:srgbClr val="D952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el 6">
            <a:extLst>
              <a:ext uri="{FF2B5EF4-FFF2-40B4-BE49-F238E27FC236}">
                <a16:creationId xmlns:a16="http://schemas.microsoft.com/office/drawing/2014/main" id="{69D80A6E-BF32-AB67-B017-117C82CA7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4507"/>
            <a:ext cx="10515600" cy="610998"/>
          </a:xfrm>
          <a:prstGeom prst="rect">
            <a:avLst/>
          </a:prstGeom>
        </p:spPr>
        <p:txBody>
          <a:bodyPr/>
          <a:lstStyle>
            <a:lvl1pPr algn="ctr">
              <a:defRPr sz="4000">
                <a:latin typeface="+mj-lt"/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59" name="Pladsholder til tekst 58">
            <a:extLst>
              <a:ext uri="{FF2B5EF4-FFF2-40B4-BE49-F238E27FC236}">
                <a16:creationId xmlns:a16="http://schemas.microsoft.com/office/drawing/2014/main" id="{46DA4583-84BC-E521-BCF0-1F2C675A30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46944" y="936949"/>
            <a:ext cx="10298112" cy="425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777777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cxnSp>
        <p:nvCxnSpPr>
          <p:cNvPr id="2" name="Straight Connector 33">
            <a:extLst>
              <a:ext uri="{FF2B5EF4-FFF2-40B4-BE49-F238E27FC236}">
                <a16:creationId xmlns:a16="http://schemas.microsoft.com/office/drawing/2014/main" id="{D3F15E7A-A926-6A92-F541-5D313002522D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1508292" y="6005877"/>
            <a:ext cx="9175416" cy="0"/>
          </a:xfrm>
          <a:prstGeom prst="line">
            <a:avLst/>
          </a:prstGeom>
          <a:ln w="38100">
            <a:solidFill>
              <a:srgbClr val="D952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8273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, billede, punkt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7975600" y="0"/>
            <a:ext cx="4216399" cy="6858000"/>
          </a:xfrm>
          <a:custGeom>
            <a:avLst/>
            <a:gdLst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0 w 12192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9000">
                <a:moveTo>
                  <a:pt x="0" y="0"/>
                </a:moveTo>
                <a:lnTo>
                  <a:pt x="12192000" y="0"/>
                </a:lnTo>
                <a:lnTo>
                  <a:pt x="12192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>
            <a:noAutofit/>
          </a:bodyPr>
          <a:lstStyle>
            <a:lvl1pPr>
              <a:defRPr sz="1400"/>
            </a:lvl1pPr>
          </a:lstStyle>
          <a:p>
            <a:pPr lvl="0"/>
            <a:r>
              <a:rPr lang="da-DK" noProof="0"/>
              <a:t>Klik på ikonet for at tilføje et billede</a:t>
            </a:r>
            <a:endParaRPr lang="en-US" noProof="0"/>
          </a:p>
        </p:txBody>
      </p:sp>
      <p:cxnSp>
        <p:nvCxnSpPr>
          <p:cNvPr id="6" name="Straight Connector 33">
            <a:extLst>
              <a:ext uri="{FF2B5EF4-FFF2-40B4-BE49-F238E27FC236}">
                <a16:creationId xmlns:a16="http://schemas.microsoft.com/office/drawing/2014/main" id="{80DC8CAF-8BE1-9F1C-2FC4-B88B45B58D2B}"/>
              </a:ext>
            </a:extLst>
          </p:cNvPr>
          <p:cNvCxnSpPr>
            <a:cxnSpLocks/>
          </p:cNvCxnSpPr>
          <p:nvPr/>
        </p:nvCxnSpPr>
        <p:spPr bwMode="auto">
          <a:xfrm>
            <a:off x="945378" y="1504773"/>
            <a:ext cx="735144" cy="0"/>
          </a:xfrm>
          <a:prstGeom prst="line">
            <a:avLst/>
          </a:prstGeom>
          <a:ln w="38100">
            <a:solidFill>
              <a:srgbClr val="D952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el 6">
            <a:extLst>
              <a:ext uri="{FF2B5EF4-FFF2-40B4-BE49-F238E27FC236}">
                <a16:creationId xmlns:a16="http://schemas.microsoft.com/office/drawing/2014/main" id="{82028E04-55B4-AC60-2F78-B960D48F2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377" y="750020"/>
            <a:ext cx="6702331" cy="610998"/>
          </a:xfrm>
          <a:prstGeom prst="rect">
            <a:avLst/>
          </a:prstGeom>
        </p:spPr>
        <p:txBody>
          <a:bodyPr/>
          <a:lstStyle>
            <a:lvl1pPr algn="l">
              <a:defRPr sz="4000">
                <a:latin typeface="+mj-lt"/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6F236F50-0963-8A87-D987-4A78C8F27B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45377" y="1879659"/>
            <a:ext cx="6550025" cy="4105275"/>
          </a:xfrm>
          <a:prstGeom prst="rect">
            <a:avLst/>
          </a:prstGeom>
        </p:spPr>
        <p:txBody>
          <a:bodyPr/>
          <a:lstStyle>
            <a:lvl1pPr>
              <a:buClr>
                <a:srgbClr val="E14F13"/>
              </a:buClr>
              <a:defRPr sz="2400"/>
            </a:lvl1pPr>
            <a:lvl2pPr>
              <a:buClr>
                <a:srgbClr val="E14F13"/>
              </a:buClr>
              <a:defRPr sz="2000"/>
            </a:lvl2pPr>
            <a:lvl3pPr>
              <a:buClr>
                <a:srgbClr val="E14F13"/>
              </a:buClr>
              <a:defRPr sz="1800"/>
            </a:lvl3pPr>
            <a:lvl4pPr>
              <a:buClr>
                <a:srgbClr val="E14F13"/>
              </a:buClr>
              <a:defRPr sz="1600"/>
            </a:lvl4pPr>
            <a:lvl5pPr>
              <a:buClr>
                <a:srgbClr val="E14F13"/>
              </a:buClr>
              <a:defRPr sz="16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499057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+ bille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7975600" y="0"/>
            <a:ext cx="4216399" cy="6858000"/>
          </a:xfrm>
          <a:custGeom>
            <a:avLst/>
            <a:gdLst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0 w 12192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9000">
                <a:moveTo>
                  <a:pt x="0" y="0"/>
                </a:moveTo>
                <a:lnTo>
                  <a:pt x="12192000" y="0"/>
                </a:lnTo>
                <a:lnTo>
                  <a:pt x="12192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>
            <a:noAutofit/>
          </a:bodyPr>
          <a:lstStyle>
            <a:lvl1pPr>
              <a:defRPr sz="1400"/>
            </a:lvl1pPr>
          </a:lstStyle>
          <a:p>
            <a:pPr lvl="0"/>
            <a:r>
              <a:rPr lang="da-DK" noProof="0"/>
              <a:t>Klik på ikonet for at tilføje et billede</a:t>
            </a:r>
            <a:endParaRPr lang="en-US" noProof="0"/>
          </a:p>
        </p:txBody>
      </p:sp>
      <p:cxnSp>
        <p:nvCxnSpPr>
          <p:cNvPr id="6" name="Straight Connector 33">
            <a:extLst>
              <a:ext uri="{FF2B5EF4-FFF2-40B4-BE49-F238E27FC236}">
                <a16:creationId xmlns:a16="http://schemas.microsoft.com/office/drawing/2014/main" id="{80DC8CAF-8BE1-9F1C-2FC4-B88B45B58D2B}"/>
              </a:ext>
            </a:extLst>
          </p:cNvPr>
          <p:cNvCxnSpPr>
            <a:cxnSpLocks/>
          </p:cNvCxnSpPr>
          <p:nvPr/>
        </p:nvCxnSpPr>
        <p:spPr bwMode="auto">
          <a:xfrm>
            <a:off x="945378" y="1504773"/>
            <a:ext cx="735144" cy="0"/>
          </a:xfrm>
          <a:prstGeom prst="line">
            <a:avLst/>
          </a:prstGeom>
          <a:ln w="38100">
            <a:solidFill>
              <a:srgbClr val="D952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el 6">
            <a:extLst>
              <a:ext uri="{FF2B5EF4-FFF2-40B4-BE49-F238E27FC236}">
                <a16:creationId xmlns:a16="http://schemas.microsoft.com/office/drawing/2014/main" id="{82028E04-55B4-AC60-2F78-B960D48F2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377" y="750020"/>
            <a:ext cx="6702331" cy="610998"/>
          </a:xfrm>
          <a:prstGeom prst="rect">
            <a:avLst/>
          </a:prstGeom>
        </p:spPr>
        <p:txBody>
          <a:bodyPr/>
          <a:lstStyle>
            <a:lvl1pPr algn="l">
              <a:defRPr sz="4000">
                <a:latin typeface="+mj-lt"/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60703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, billede,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7975600" y="0"/>
            <a:ext cx="4216399" cy="6858000"/>
          </a:xfrm>
          <a:custGeom>
            <a:avLst/>
            <a:gdLst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0 w 12192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9000">
                <a:moveTo>
                  <a:pt x="0" y="0"/>
                </a:moveTo>
                <a:lnTo>
                  <a:pt x="12192000" y="0"/>
                </a:lnTo>
                <a:lnTo>
                  <a:pt x="12192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>
            <a:noAutofit/>
          </a:bodyPr>
          <a:lstStyle>
            <a:lvl1pPr>
              <a:defRPr sz="1400"/>
            </a:lvl1pPr>
          </a:lstStyle>
          <a:p>
            <a:pPr lvl="0"/>
            <a:r>
              <a:rPr lang="da-DK" noProof="0"/>
              <a:t>Klik på ikonet for at tilføje et billede</a:t>
            </a:r>
            <a:endParaRPr lang="en-US" noProof="0"/>
          </a:p>
        </p:txBody>
      </p:sp>
      <p:cxnSp>
        <p:nvCxnSpPr>
          <p:cNvPr id="6" name="Straight Connector 33">
            <a:extLst>
              <a:ext uri="{FF2B5EF4-FFF2-40B4-BE49-F238E27FC236}">
                <a16:creationId xmlns:a16="http://schemas.microsoft.com/office/drawing/2014/main" id="{80DC8CAF-8BE1-9F1C-2FC4-B88B45B58D2B}"/>
              </a:ext>
            </a:extLst>
          </p:cNvPr>
          <p:cNvCxnSpPr>
            <a:cxnSpLocks/>
          </p:cNvCxnSpPr>
          <p:nvPr/>
        </p:nvCxnSpPr>
        <p:spPr bwMode="auto">
          <a:xfrm>
            <a:off x="945378" y="1504773"/>
            <a:ext cx="735144" cy="0"/>
          </a:xfrm>
          <a:prstGeom prst="line">
            <a:avLst/>
          </a:prstGeom>
          <a:ln w="38100">
            <a:solidFill>
              <a:srgbClr val="D952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el 6">
            <a:extLst>
              <a:ext uri="{FF2B5EF4-FFF2-40B4-BE49-F238E27FC236}">
                <a16:creationId xmlns:a16="http://schemas.microsoft.com/office/drawing/2014/main" id="{82028E04-55B4-AC60-2F78-B960D48F2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377" y="750020"/>
            <a:ext cx="6702331" cy="610998"/>
          </a:xfrm>
          <a:prstGeom prst="rect">
            <a:avLst/>
          </a:prstGeom>
        </p:spPr>
        <p:txBody>
          <a:bodyPr/>
          <a:lstStyle>
            <a:lvl1pPr algn="l">
              <a:defRPr sz="4000">
                <a:latin typeface="+mj-lt"/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6F236F50-0963-8A87-D987-4A78C8F27B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45377" y="1879659"/>
            <a:ext cx="6550025" cy="4105275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E14F13"/>
              </a:buClr>
              <a:buNone/>
              <a:defRPr sz="1800"/>
            </a:lvl1pPr>
            <a:lvl2pPr>
              <a:buClr>
                <a:srgbClr val="E14F13"/>
              </a:buClr>
              <a:defRPr/>
            </a:lvl2pPr>
            <a:lvl3pPr>
              <a:buClr>
                <a:srgbClr val="E14F13"/>
              </a:buClr>
              <a:defRPr/>
            </a:lvl3pPr>
            <a:lvl4pPr>
              <a:buClr>
                <a:srgbClr val="E14F13"/>
              </a:buClr>
              <a:defRPr/>
            </a:lvl4pPr>
            <a:lvl5pPr>
              <a:buClr>
                <a:srgbClr val="E14F13"/>
              </a:buClr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37848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lede 11" descr="Et billede, der indeholder sort, mørke&#10;&#10;Automatisk genereret beskrivelse">
            <a:extLst>
              <a:ext uri="{FF2B5EF4-FFF2-40B4-BE49-F238E27FC236}">
                <a16:creationId xmlns:a16="http://schemas.microsoft.com/office/drawing/2014/main" id="{B67ECB02-9EF3-D2ED-A936-1B4F39BCBD14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12" y="6413487"/>
            <a:ext cx="743776" cy="30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902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40" r:id="rId1"/>
    <p:sldLayoutId id="2147484668" r:id="rId2"/>
    <p:sldLayoutId id="2147484674" r:id="rId3"/>
    <p:sldLayoutId id="2147484677" r:id="rId4"/>
    <p:sldLayoutId id="2147484669" r:id="rId5"/>
    <p:sldLayoutId id="2147484676" r:id="rId6"/>
    <p:sldLayoutId id="2147484667" r:id="rId7"/>
    <p:sldLayoutId id="2147484675" r:id="rId8"/>
    <p:sldLayoutId id="2147484673" r:id="rId9"/>
    <p:sldLayoutId id="2147484670" r:id="rId10"/>
    <p:sldLayoutId id="2147484665" r:id="rId11"/>
    <p:sldLayoutId id="2147484678" r:id="rId12"/>
    <p:sldLayoutId id="2147484672" r:id="rId13"/>
    <p:sldLayoutId id="2147484486" r:id="rId14"/>
    <p:sldLayoutId id="2147484671" r:id="rId15"/>
    <p:sldLayoutId id="2147484679" r:id="rId16"/>
    <p:sldLayoutId id="2147484680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Blender Medium" panose="02000606040000020004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7.xml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9.png"/><Relationship Id="rId2" Type="http://schemas.microsoft.com/office/2007/relationships/media" Target="../media/media10.m4a"/><Relationship Id="rId1" Type="http://schemas.openxmlformats.org/officeDocument/2006/relationships/tags" Target="../tags/tag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9.xml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0.xml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1.xml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2.xml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3.xml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9.png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4.xml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9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5.xml"/><Relationship Id="rId6" Type="http://schemas.openxmlformats.org/officeDocument/2006/relationships/image" Target="../media/image9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16.xml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17.xml"/><Relationship Id="rId6" Type="http://schemas.openxmlformats.org/officeDocument/2006/relationships/image" Target="../media/image9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2" Type="http://schemas.microsoft.com/office/2007/relationships/media" Target="../media/media22.m4a"/><Relationship Id="rId1" Type="http://schemas.openxmlformats.org/officeDocument/2006/relationships/tags" Target="../tags/tag18.xml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2" Type="http://schemas.microsoft.com/office/2007/relationships/media" Target="../media/media23.m4a"/><Relationship Id="rId1" Type="http://schemas.openxmlformats.org/officeDocument/2006/relationships/tags" Target="../tags/tag19.xml"/><Relationship Id="rId6" Type="http://schemas.openxmlformats.org/officeDocument/2006/relationships/image" Target="../media/image9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2" Type="http://schemas.microsoft.com/office/2007/relationships/media" Target="../media/media24.m4a"/><Relationship Id="rId1" Type="http://schemas.openxmlformats.org/officeDocument/2006/relationships/tags" Target="../tags/tag20.xml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9.png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2" Type="http://schemas.microsoft.com/office/2007/relationships/media" Target="../media/media27.m4a"/><Relationship Id="rId1" Type="http://schemas.openxmlformats.org/officeDocument/2006/relationships/tags" Target="../tags/tag21.xml"/><Relationship Id="rId6" Type="http://schemas.openxmlformats.org/officeDocument/2006/relationships/image" Target="../media/image9.pn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9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m4a"/><Relationship Id="rId7" Type="http://schemas.openxmlformats.org/officeDocument/2006/relationships/image" Target="../media/image9.png"/><Relationship Id="rId2" Type="http://schemas.microsoft.com/office/2007/relationships/media" Target="../media/media29.m4a"/><Relationship Id="rId1" Type="http://schemas.openxmlformats.org/officeDocument/2006/relationships/tags" Target="../tags/tag22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microsoft.com/office/2007/relationships/media" Target="../media/media30.m4a"/><Relationship Id="rId1" Type="http://schemas.openxmlformats.org/officeDocument/2006/relationships/audio" Target="NULL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23.jpe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media" Target="../media/media31.m4a"/><Relationship Id="rId2" Type="http://schemas.openxmlformats.org/officeDocument/2006/relationships/audio" Target="NULL" TargetMode="External"/><Relationship Id="rId1" Type="http://schemas.openxmlformats.org/officeDocument/2006/relationships/tags" Target="../tags/tag23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2.m4a"/><Relationship Id="rId2" Type="http://schemas.microsoft.com/office/2007/relationships/media" Target="../media/media32.m4a"/><Relationship Id="rId1" Type="http://schemas.openxmlformats.org/officeDocument/2006/relationships/tags" Target="../tags/tag24.xml"/><Relationship Id="rId6" Type="http://schemas.openxmlformats.org/officeDocument/2006/relationships/image" Target="../media/image9.png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4.m4a"/><Relationship Id="rId2" Type="http://schemas.microsoft.com/office/2007/relationships/media" Target="../media/media34.m4a"/><Relationship Id="rId1" Type="http://schemas.openxmlformats.org/officeDocument/2006/relationships/tags" Target="../tags/tag25.xml"/><Relationship Id="rId6" Type="http://schemas.openxmlformats.org/officeDocument/2006/relationships/image" Target="../media/image9.png"/><Relationship Id="rId5" Type="http://schemas.openxmlformats.org/officeDocument/2006/relationships/image" Target="../media/image25.png"/><Relationship Id="rId4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5.m4a"/><Relationship Id="rId2" Type="http://schemas.microsoft.com/office/2007/relationships/media" Target="../media/media35.m4a"/><Relationship Id="rId1" Type="http://schemas.openxmlformats.org/officeDocument/2006/relationships/tags" Target="../tags/tag26.xml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audio" Target="../media/media5.m4a"/><Relationship Id="rId7" Type="http://schemas.openxmlformats.org/officeDocument/2006/relationships/diagramQuickStyle" Target="../diagrams/quickStyle1.xml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5.xml"/><Relationship Id="rId9" Type="http://schemas.microsoft.com/office/2007/relationships/diagramDrawing" Target="../diagrams/drawing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9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5.xml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6.xml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0CD4BC07-DDE9-0C3D-BFF7-9812319FCF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56175" y="512470"/>
            <a:ext cx="10266997" cy="720908"/>
          </a:xfrm>
        </p:spPr>
        <p:txBody>
          <a:bodyPr lIns="91440" tIns="45720" rIns="91440" bIns="45720" anchor="t"/>
          <a:lstStyle/>
          <a:p>
            <a:r>
              <a:rPr lang="da-DK" sz="4800" dirty="0">
                <a:latin typeface="Blender Bold" panose="02000806030000020004" pitchFamily="50" charset="0"/>
                <a:cs typeface="Calibri"/>
              </a:rPr>
              <a:t>Sådan bruger du kurset:</a:t>
            </a:r>
          </a:p>
          <a:p>
            <a:endParaRPr lang="da-DK" sz="1600" dirty="0">
              <a:solidFill>
                <a:schemeClr val="tx1"/>
              </a:solidFill>
              <a:latin typeface="Blender Bold" panose="02000806030000020004" pitchFamily="50" charset="0"/>
            </a:endParaRPr>
          </a:p>
        </p:txBody>
      </p:sp>
      <p:sp>
        <p:nvSpPr>
          <p:cNvPr id="3" name="Pladsholder til tekst 3">
            <a:extLst>
              <a:ext uri="{FF2B5EF4-FFF2-40B4-BE49-F238E27FC236}">
                <a16:creationId xmlns:a16="http://schemas.microsoft.com/office/drawing/2014/main" id="{51B59173-D121-21E9-D083-D1827C2280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47754" y="1443831"/>
            <a:ext cx="10067576" cy="3970338"/>
          </a:xfrm>
        </p:spPr>
        <p:txBody>
          <a:bodyPr/>
          <a:lstStyle/>
          <a:p>
            <a:pPr algn="l" rtl="0" fontAlgn="base"/>
            <a:r>
              <a:rPr lang="da-DK" sz="1600" dirty="0">
                <a:solidFill>
                  <a:srgbClr val="000000"/>
                </a:solidFill>
                <a:latin typeface="Blender Thin" panose="02000406030000020004" pitchFamily="50" charset="0"/>
              </a:rPr>
              <a:t>Kurset her er lavet med lyd, så for at få fuldt udbytte af kurset skal du sørge for at have lyden slået til på din computer. </a:t>
            </a:r>
          </a:p>
          <a:p>
            <a:pPr algn="l" rtl="0" fontAlgn="base"/>
            <a:r>
              <a:rPr lang="da-DK" sz="1600" dirty="0">
                <a:solidFill>
                  <a:srgbClr val="000000"/>
                </a:solidFill>
              </a:rPr>
              <a:t>Når du er klar til at gå i gang, så skal du sætte </a:t>
            </a:r>
            <a:r>
              <a:rPr lang="da-DK" sz="1600" dirty="0" err="1">
                <a:solidFill>
                  <a:srgbClr val="000000"/>
                </a:solidFill>
              </a:rPr>
              <a:t>PowerPointet</a:t>
            </a:r>
            <a:r>
              <a:rPr lang="da-DK" sz="1600" dirty="0">
                <a:solidFill>
                  <a:srgbClr val="000000"/>
                </a:solidFill>
              </a:rPr>
              <a:t> her i ‘præsentationstilstand’ det gør du ved at trykke på:</a:t>
            </a:r>
          </a:p>
          <a:p>
            <a:pPr algn="l" rtl="0" fontAlgn="base"/>
            <a:r>
              <a:rPr lang="da-DK" sz="1600" dirty="0">
                <a:solidFill>
                  <a:srgbClr val="000000"/>
                </a:solidFill>
              </a:rPr>
              <a:t>nede i højre hjørne når du er på slide nr. 2 her i præsentationen (det er </a:t>
            </a:r>
            <a:r>
              <a:rPr lang="da-DK" sz="1600" dirty="0" err="1">
                <a:solidFill>
                  <a:srgbClr val="000000"/>
                </a:solidFill>
              </a:rPr>
              <a:t>slidet</a:t>
            </a:r>
            <a:r>
              <a:rPr lang="da-DK" sz="1600">
                <a:solidFill>
                  <a:srgbClr val="000000"/>
                </a:solidFill>
              </a:rPr>
              <a:t> efter dette).  </a:t>
            </a:r>
            <a:r>
              <a:rPr lang="da-DK" sz="1600">
                <a:solidFill>
                  <a:srgbClr val="000000"/>
                </a:solidFill>
                <a:latin typeface="Blender Thin" panose="02000406030000020004" pitchFamily="50" charset="0"/>
              </a:rPr>
              <a:t> </a:t>
            </a:r>
            <a:endParaRPr lang="da-DK" sz="1600" dirty="0">
              <a:solidFill>
                <a:srgbClr val="000000"/>
              </a:solidFill>
              <a:latin typeface="Blender Thin" panose="02000406030000020004" pitchFamily="50" charset="0"/>
            </a:endParaRPr>
          </a:p>
          <a:p>
            <a:pPr algn="l" rtl="0" fontAlgn="base"/>
            <a:r>
              <a:rPr lang="da-DK" sz="1600" dirty="0">
                <a:solidFill>
                  <a:srgbClr val="000000"/>
                </a:solidFill>
              </a:rPr>
              <a:t>Herfra kører hele kurset automatisk.</a:t>
            </a:r>
          </a:p>
          <a:p>
            <a:pPr algn="l" rtl="0" fontAlgn="base"/>
            <a:endParaRPr lang="da-DK" sz="1600" dirty="0">
              <a:solidFill>
                <a:srgbClr val="000000"/>
              </a:solidFill>
              <a:latin typeface="Blender Thin" panose="02000406030000020004" pitchFamily="50" charset="0"/>
            </a:endParaRPr>
          </a:p>
          <a:p>
            <a:pPr algn="l" rtl="0" fontAlgn="base"/>
            <a:r>
              <a:rPr lang="da-DK" sz="1600" dirty="0">
                <a:solidFill>
                  <a:srgbClr val="000000"/>
                </a:solidFill>
              </a:rPr>
              <a:t>God fornøjelse!</a:t>
            </a:r>
            <a:endParaRPr lang="da-DK" sz="1600" dirty="0">
              <a:latin typeface="Blender Thin" panose="02000406030000020004" pitchFamily="50" charset="0"/>
            </a:endParaRP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35C09A69-A61E-AA6D-A6FC-9C98586C61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000" t="1938" r="16284"/>
          <a:stretch/>
        </p:blipFill>
        <p:spPr>
          <a:xfrm>
            <a:off x="10213236" y="1778811"/>
            <a:ext cx="357927" cy="33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9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419"/>
    </mc:Choice>
    <mc:Fallback xmlns="">
      <p:transition spd="slow" advTm="3441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FF0748-68FF-F880-0392-5A7EF47A7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Blender Bold" panose="02000806030000020004" pitchFamily="50" charset="0"/>
              </a:rPr>
              <a:t>Øvelse 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98635D1-216F-220E-6992-CF6AF8EC70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DDCBE6F-1D9C-696F-0B73-40707CEF49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sz="2400" b="1" dirty="0">
                <a:latin typeface="Blender Thin" panose="02000406030000020004" pitchFamily="50" charset="0"/>
                <a:ea typeface="Source Sans Pro Light"/>
                <a:cs typeface="Calibri"/>
              </a:rPr>
              <a:t>Brug 10 minutter på at tænke over, hvilke risici der er forbundet med din roklub og i dit ro farvand:</a:t>
            </a:r>
            <a:endParaRPr lang="da-DK" sz="2400" b="1" dirty="0">
              <a:latin typeface="Blender Thin" panose="02000406030000020004" pitchFamily="50" charset="0"/>
            </a:endParaRPr>
          </a:p>
          <a:p>
            <a:endParaRPr lang="da-DK" sz="2800" dirty="0">
              <a:latin typeface="Blender Thin" panose="02000406030000020004" pitchFamily="50" charset="0"/>
              <a:ea typeface="Source Sans Pro Light"/>
              <a:cs typeface="Calibri"/>
            </a:endParaRPr>
          </a:p>
          <a:p>
            <a:pPr marL="457200" indent="-457200">
              <a:buFont typeface="Calibri" panose="020B0604020202020204" pitchFamily="34" charset="0"/>
              <a:buChar char="-"/>
            </a:pPr>
            <a:r>
              <a:rPr lang="da-DK" sz="2000" dirty="0">
                <a:latin typeface="Blender Thin" panose="02000406030000020004" pitchFamily="50" charset="0"/>
                <a:ea typeface="Source Sans Pro Light"/>
                <a:cs typeface="Calibri"/>
              </a:rPr>
              <a:t>Hvad og hvorfor udgør det en risiko?</a:t>
            </a:r>
          </a:p>
          <a:p>
            <a:pPr marL="457200" indent="-457200">
              <a:buFont typeface="Calibri" panose="020B0604020202020204" pitchFamily="34" charset="0"/>
              <a:buChar char="-"/>
            </a:pPr>
            <a:endParaRPr lang="da-DK" sz="2000" dirty="0">
              <a:latin typeface="Blender Thin" panose="02000406030000020004" pitchFamily="50" charset="0"/>
              <a:ea typeface="Source Sans Pro Light"/>
              <a:cs typeface="Calibri"/>
            </a:endParaRPr>
          </a:p>
          <a:p>
            <a:pPr marL="457200" indent="-457200">
              <a:buFont typeface="Calibri" panose="020B0604020202020204" pitchFamily="34" charset="0"/>
              <a:buChar char="-"/>
            </a:pPr>
            <a:r>
              <a:rPr lang="da-DK" sz="2000" dirty="0">
                <a:latin typeface="Blender Thin" panose="02000406030000020004" pitchFamily="50" charset="0"/>
                <a:ea typeface="Source Sans Pro Light"/>
                <a:cs typeface="Calibri"/>
              </a:rPr>
              <a:t>Nedskriv risici til senere brug i kurset. </a:t>
            </a:r>
          </a:p>
          <a:p>
            <a:endParaRPr lang="da-DK" sz="2000" dirty="0">
              <a:latin typeface="Blender Thin" panose="02000406030000020004" pitchFamily="50" charset="0"/>
              <a:ea typeface="Source Sans Pro Light"/>
              <a:cs typeface="Calibri"/>
            </a:endParaRPr>
          </a:p>
          <a:p>
            <a:pPr marL="457200" indent="-457200">
              <a:buFont typeface="Calibri" panose="020B0604020202020204" pitchFamily="34" charset="0"/>
              <a:buChar char="-"/>
            </a:pPr>
            <a:r>
              <a:rPr lang="da-DK" sz="2000" dirty="0">
                <a:latin typeface="Blender Thin" panose="02000406030000020004" pitchFamily="50" charset="0"/>
                <a:ea typeface="Source Sans Pro Light"/>
                <a:cs typeface="Calibri"/>
              </a:rPr>
              <a:t>Sæt kurset på pause </a:t>
            </a:r>
            <a:r>
              <a:rPr lang="da-DK" sz="2000" b="1" dirty="0">
                <a:latin typeface="Blender Thin" panose="02000406030000020004" pitchFamily="50" charset="0"/>
                <a:ea typeface="Source Sans Pro Light"/>
                <a:cs typeface="Calibri"/>
              </a:rPr>
              <a:t>(Tryk på S) </a:t>
            </a:r>
            <a:r>
              <a:rPr lang="da-DK" sz="2000" dirty="0">
                <a:latin typeface="Blender Thin" panose="02000406030000020004" pitchFamily="50" charset="0"/>
                <a:ea typeface="Source Sans Pro Light"/>
                <a:cs typeface="Calibri"/>
              </a:rPr>
              <a:t>og start </a:t>
            </a:r>
            <a:r>
              <a:rPr lang="da-DK" sz="2000" b="1" dirty="0">
                <a:latin typeface="Blender Thin" panose="02000406030000020004" pitchFamily="50" charset="0"/>
                <a:ea typeface="Source Sans Pro Light"/>
                <a:cs typeface="Calibri"/>
              </a:rPr>
              <a:t>(Tryk på S igen ), </a:t>
            </a:r>
            <a:r>
              <a:rPr lang="da-DK" sz="2000" dirty="0">
                <a:latin typeface="Blender Thin" panose="02000406030000020004" pitchFamily="50" charset="0"/>
                <a:ea typeface="Source Sans Pro Light"/>
                <a:cs typeface="Calibri"/>
              </a:rPr>
              <a:t>når du er klar til at fortsætte. </a:t>
            </a:r>
          </a:p>
          <a:p>
            <a:endParaRPr lang="da-DK" dirty="0"/>
          </a:p>
        </p:txBody>
      </p:sp>
      <p:pic>
        <p:nvPicPr>
          <p:cNvPr id="114" name="Lyd 113">
            <a:extLst>
              <a:ext uri="{FF2B5EF4-FFF2-40B4-BE49-F238E27FC236}">
                <a16:creationId xmlns:a16="http://schemas.microsoft.com/office/drawing/2014/main" id="{778EA31B-1443-AC20-D224-5E9EE49EE4C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729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97"/>
    </mc:Choice>
    <mc:Fallback xmlns="">
      <p:transition spd="slow" advTm="276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B98904EE-1985-F5F6-5F91-8DDD843FA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da-DK" dirty="0">
                <a:latin typeface="Blender Bold" panose="02000806030000020004" pitchFamily="50" charset="0"/>
              </a:rPr>
              <a:t>Metoder til risikoidentifikation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0B8620CC-CB75-A1EA-2E8A-EC059CBF05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8C06C3A5-7ABB-44A6-37D8-473442C34F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46945" y="1714500"/>
            <a:ext cx="5679324" cy="3970338"/>
          </a:xfrm>
        </p:spPr>
        <p:txBody>
          <a:bodyPr lIns="91440" tIns="45720" rIns="91440" bIns="45720" anchor="t"/>
          <a:lstStyle/>
          <a:p>
            <a:r>
              <a:rPr lang="da-DK" sz="2400" b="1" dirty="0">
                <a:latin typeface="Blender Thin" panose="02000406030000020004" pitchFamily="50" charset="0"/>
                <a:cs typeface="Calibri" panose="020F0502020204030204" pitchFamily="34" charset="0"/>
              </a:rPr>
              <a:t>Metoderne som I kommer til at arbejde med i kurset er:  </a:t>
            </a:r>
            <a:endParaRPr lang="da-DK" sz="2400" dirty="0">
              <a:latin typeface="Blender Thin" panose="02000406030000020004" pitchFamily="50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000" dirty="0">
                <a:latin typeface="Blender Thin" panose="02000406030000020004" pitchFamily="50" charset="0"/>
                <a:cs typeface="Calibri" panose="020F0502020204030204" pitchFamily="34" charset="0"/>
              </a:rPr>
              <a:t>Brainstorm</a:t>
            </a:r>
            <a:endParaRPr lang="da-DK" sz="2000" dirty="0">
              <a:latin typeface="Blender Thin" panose="02000406030000020004" pitchFamily="50" charset="0"/>
              <a:ea typeface="Source Sans Pro Light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000" dirty="0">
                <a:latin typeface="Blender Thin" panose="02000406030000020004" pitchFamily="50" charset="0"/>
                <a:cs typeface="Calibri" panose="020F0502020204030204" pitchFamily="34" charset="0"/>
              </a:rPr>
              <a:t>SWOT Analyse </a:t>
            </a:r>
            <a:endParaRPr lang="da-DK" sz="2000" dirty="0">
              <a:latin typeface="Blender Thin" panose="02000406030000020004" pitchFamily="50" charset="0"/>
              <a:ea typeface="Source Sans Pro Light"/>
              <a:cs typeface="Calibri" panose="020F0502020204030204" pitchFamily="34" charset="0"/>
            </a:endParaRPr>
          </a:p>
          <a:p>
            <a:pPr marL="457200" indent="-457200"/>
            <a:endParaRPr lang="da-DK" sz="2000" dirty="0">
              <a:latin typeface="Blender Thin" panose="02000406030000020004" pitchFamily="50" charset="0"/>
              <a:cs typeface="Calibri" panose="020F0502020204030204" pitchFamily="34" charset="0"/>
            </a:endParaRPr>
          </a:p>
          <a:p>
            <a:pPr marL="457200" indent="-457200"/>
            <a:r>
              <a:rPr lang="da-DK" sz="2000" dirty="0">
                <a:latin typeface="Blender Thin" panose="02000406030000020004" pitchFamily="50" charset="0"/>
                <a:cs typeface="Calibri" panose="020F0502020204030204" pitchFamily="34" charset="0"/>
              </a:rPr>
              <a:t>Metoderne vil blive gennemgået i de næste slides </a:t>
            </a:r>
          </a:p>
          <a:p>
            <a:pPr marL="0" indent="0">
              <a:buNone/>
            </a:pPr>
            <a:endParaRPr lang="da-DK" sz="2000" dirty="0">
              <a:latin typeface="Blender Thin" panose="02000406030000020004" pitchFamily="50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da-DK" sz="2000" dirty="0">
                <a:latin typeface="Blender Thin" panose="02000406030000020004" pitchFamily="50" charset="0"/>
                <a:cs typeface="Calibri" panose="020F0502020204030204" pitchFamily="34" charset="0"/>
              </a:rPr>
              <a:t>Vælg et proportionelt niveau at starte på</a:t>
            </a:r>
            <a:endParaRPr lang="da-DK" sz="2000" dirty="0">
              <a:latin typeface="Blender Thin" panose="02000406030000020004" pitchFamily="50" charset="0"/>
              <a:ea typeface="Source Sans Pro Light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da-DK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Billede 2" descr="Et billede, der indeholder tegning, skitse, tekst, cirkel&#10;&#10;Beskrivelsen er genereret automatisk">
            <a:extLst>
              <a:ext uri="{FF2B5EF4-FFF2-40B4-BE49-F238E27FC236}">
                <a16:creationId xmlns:a16="http://schemas.microsoft.com/office/drawing/2014/main" id="{38A46BB4-774E-2A53-8534-EF21E23E59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6268" y="2181119"/>
            <a:ext cx="4503695" cy="3037100"/>
          </a:xfrm>
          <a:prstGeom prst="rect">
            <a:avLst/>
          </a:prstGeom>
        </p:spPr>
      </p:pic>
      <p:pic>
        <p:nvPicPr>
          <p:cNvPr id="7" name="Billede 6" descr="Et billede, der indeholder tekst, skærmbillede, Font/skrifttype, nummer/tal&#10;&#10;Beskrivelsen er genereret automatisk">
            <a:extLst>
              <a:ext uri="{FF2B5EF4-FFF2-40B4-BE49-F238E27FC236}">
                <a16:creationId xmlns:a16="http://schemas.microsoft.com/office/drawing/2014/main" id="{895A23E8-943A-C9F1-0A91-30262D1A1B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6267" y="2181119"/>
            <a:ext cx="4800542" cy="3439065"/>
          </a:xfrm>
          <a:prstGeom prst="rect">
            <a:avLst/>
          </a:prstGeom>
        </p:spPr>
      </p:pic>
      <p:pic>
        <p:nvPicPr>
          <p:cNvPr id="180" name="Lyd 179">
            <a:extLst>
              <a:ext uri="{FF2B5EF4-FFF2-40B4-BE49-F238E27FC236}">
                <a16:creationId xmlns:a16="http://schemas.microsoft.com/office/drawing/2014/main" id="{10986790-CA89-3FBD-6827-BD713C4BF9C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647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09"/>
    </mc:Choice>
    <mc:Fallback xmlns="">
      <p:transition spd="slow" advTm="33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C3E2A7-8A6E-244B-1B03-87B0536A6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Blender Bold" panose="02000806030000020004" pitchFamily="50" charset="0"/>
              </a:rPr>
              <a:t>Brainstorm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C41D1CA-153F-5810-FE06-32BF522728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65792DA5-87E4-219D-5463-0894805A78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2500" y="1583531"/>
            <a:ext cx="5619750" cy="4561050"/>
          </a:xfrm>
        </p:spPr>
        <p:txBody>
          <a:bodyPr lIns="91440" tIns="45720" rIns="91440" bIns="45720" anchor="t"/>
          <a:lstStyle/>
          <a:p>
            <a:r>
              <a:rPr lang="da-DK" dirty="0">
                <a:latin typeface="Blender Thin" panose="02000406030000020004" pitchFamily="50" charset="0"/>
                <a:ea typeface="+mn-lt"/>
                <a:cs typeface="+mn-lt"/>
              </a:rPr>
              <a:t>Brainstorm anvendes til at få alle de risici man kan komme i tanke om som omhandler roning i spil.</a:t>
            </a:r>
          </a:p>
          <a:p>
            <a:r>
              <a:rPr lang="da-DK" dirty="0">
                <a:latin typeface="Blender Thin" panose="02000406030000020004" pitchFamily="50" charset="0"/>
                <a:ea typeface="+mn-lt"/>
                <a:cs typeface="+mn-lt"/>
              </a:rPr>
              <a:t>De fleste bruger </a:t>
            </a:r>
            <a:r>
              <a:rPr lang="da-DK" dirty="0" err="1">
                <a:latin typeface="Blender Thin" panose="02000406030000020004" pitchFamily="50" charset="0"/>
                <a:ea typeface="+mn-lt"/>
                <a:cs typeface="+mn-lt"/>
              </a:rPr>
              <a:t>sticky</a:t>
            </a:r>
            <a:r>
              <a:rPr lang="da-DK" dirty="0">
                <a:latin typeface="Blender Thin" panose="02000406030000020004" pitchFamily="50" charset="0"/>
                <a:ea typeface="+mn-lt"/>
                <a:cs typeface="+mn-lt"/>
              </a:rPr>
              <a:t> notes/post it og en tavle til at brainstorme ud fra. </a:t>
            </a:r>
          </a:p>
          <a:p>
            <a:endParaRPr lang="da-DK" dirty="0">
              <a:latin typeface="Blender Thin" panose="02000406030000020004" pitchFamily="50" charset="0"/>
              <a:ea typeface="Source Sans Pro Light"/>
              <a:cs typeface="Calibri"/>
            </a:endParaRPr>
          </a:p>
          <a:p>
            <a:pPr marL="285750" indent="-285750">
              <a:buFont typeface="Calibri" panose="020B0604020202020204" pitchFamily="34" charset="0"/>
              <a:buChar char="-"/>
            </a:pPr>
            <a:r>
              <a:rPr lang="da-DK" dirty="0">
                <a:latin typeface="Blender Thin" panose="02000406030000020004" pitchFamily="50" charset="0"/>
                <a:ea typeface="Source Sans Pro Light"/>
                <a:cs typeface="Calibri"/>
              </a:rPr>
              <a:t>God til at finde risici til en konkret aktivitet  </a:t>
            </a:r>
            <a:r>
              <a:rPr lang="da-DK" dirty="0" err="1">
                <a:latin typeface="Blender Thin" panose="02000406030000020004" pitchFamily="50" charset="0"/>
                <a:ea typeface="Source Sans Pro Light"/>
                <a:cs typeface="Calibri"/>
              </a:rPr>
              <a:t>f.eks</a:t>
            </a:r>
            <a:r>
              <a:rPr lang="da-DK" dirty="0">
                <a:latin typeface="Blender Thin" panose="02000406030000020004" pitchFamily="50" charset="0"/>
                <a:ea typeface="Source Sans Pro Light"/>
                <a:cs typeface="Calibri"/>
              </a:rPr>
              <a:t> til afholdelse af et arrangement.</a:t>
            </a:r>
          </a:p>
          <a:p>
            <a:endParaRPr lang="da-DK" dirty="0">
              <a:latin typeface="Blender Thin" panose="02000406030000020004" pitchFamily="50" charset="0"/>
              <a:ea typeface="Source Sans Pro Light"/>
              <a:cs typeface="Calibri"/>
            </a:endParaRPr>
          </a:p>
          <a:p>
            <a:pPr marL="285750" indent="-285750">
              <a:buFont typeface="Calibri" panose="020B0604020202020204" pitchFamily="34" charset="0"/>
              <a:buChar char="-"/>
            </a:pPr>
            <a:r>
              <a:rPr lang="da-DK" dirty="0">
                <a:latin typeface="Blender Thin" panose="02000406030000020004" pitchFamily="50" charset="0"/>
                <a:ea typeface="Source Sans Pro Light"/>
                <a:cs typeface="Calibri"/>
              </a:rPr>
              <a:t>God til at generere mange idéer til hvordan opgaven skal løses.</a:t>
            </a:r>
          </a:p>
          <a:p>
            <a:endParaRPr lang="da-DK" dirty="0">
              <a:latin typeface="Blender Thin" panose="02000406030000020004" pitchFamily="50" charset="0"/>
              <a:ea typeface="Source Sans Pro Light"/>
              <a:cs typeface="Calibri"/>
            </a:endParaRPr>
          </a:p>
          <a:p>
            <a:pPr marL="285750" indent="-285750">
              <a:buFont typeface="Calibri" panose="020B0604020202020204" pitchFamily="34" charset="0"/>
              <a:buChar char="-"/>
            </a:pPr>
            <a:r>
              <a:rPr lang="da-DK" dirty="0">
                <a:latin typeface="Blender Thin" panose="02000406030000020004" pitchFamily="50" charset="0"/>
                <a:ea typeface="Source Sans Pro Light"/>
                <a:cs typeface="Calibri"/>
              </a:rPr>
              <a:t>God til at få forskellige perspektiver på. </a:t>
            </a:r>
            <a:endParaRPr lang="da-DK" dirty="0">
              <a:latin typeface="Blender Thin" panose="02000406030000020004" pitchFamily="50" charset="0"/>
              <a:ea typeface="Source Sans Pro Light"/>
            </a:endParaRPr>
          </a:p>
          <a:p>
            <a:pPr marL="285750" indent="-285750">
              <a:buFont typeface="Calibri" panose="020B0604020202020204" pitchFamily="34" charset="0"/>
              <a:buChar char="-"/>
            </a:pPr>
            <a:endParaRPr lang="da-DK" dirty="0">
              <a:ea typeface="Source Sans Pro Light"/>
            </a:endParaRPr>
          </a:p>
        </p:txBody>
      </p:sp>
      <p:pic>
        <p:nvPicPr>
          <p:cNvPr id="7" name="Billede 6" descr="Et billede, der indeholder tegning, skitse, tekst, cirkel&#10;&#10;Beskrivelsen er genereret automatisk">
            <a:extLst>
              <a:ext uri="{FF2B5EF4-FFF2-40B4-BE49-F238E27FC236}">
                <a16:creationId xmlns:a16="http://schemas.microsoft.com/office/drawing/2014/main" id="{04204268-566D-6151-DA78-C8F5A3429E6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6657091" y="1899441"/>
            <a:ext cx="5125347" cy="3456316"/>
          </a:xfrm>
          <a:prstGeom prst="rect">
            <a:avLst/>
          </a:prstGeom>
        </p:spPr>
      </p:pic>
      <p:pic>
        <p:nvPicPr>
          <p:cNvPr id="149" name="Lyd 148">
            <a:extLst>
              <a:ext uri="{FF2B5EF4-FFF2-40B4-BE49-F238E27FC236}">
                <a16:creationId xmlns:a16="http://schemas.microsoft.com/office/drawing/2014/main" id="{E063CF2C-62CD-C0C8-F407-FFCF7CD27F6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190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739"/>
    </mc:Choice>
    <mc:Fallback xmlns="">
      <p:transition spd="slow" advTm="35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AA5AD3-0A9E-0F3F-5ED5-862706857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da-DK" dirty="0">
                <a:latin typeface="Blender Bold" panose="02000806030000020004" pitchFamily="50" charset="0"/>
              </a:rPr>
              <a:t>SWOT - analyse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77E3E2E-230E-CEA7-4B0E-72E88A2BE5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b="1" dirty="0" err="1">
                <a:latin typeface="Blender Thin" panose="02000406030000020004" pitchFamily="50" charset="0"/>
              </a:rPr>
              <a:t>Strength</a:t>
            </a:r>
            <a:r>
              <a:rPr lang="da-DK" b="1" dirty="0">
                <a:latin typeface="Blender Thin" panose="02000406030000020004" pitchFamily="50" charset="0"/>
              </a:rPr>
              <a:t>, </a:t>
            </a:r>
            <a:r>
              <a:rPr lang="da-DK" b="1" dirty="0" err="1">
                <a:latin typeface="Blender Thin" panose="02000406030000020004" pitchFamily="50" charset="0"/>
              </a:rPr>
              <a:t>Weakness</a:t>
            </a:r>
            <a:r>
              <a:rPr lang="da-DK" b="1" dirty="0">
                <a:latin typeface="Blender Thin" panose="02000406030000020004" pitchFamily="50" charset="0"/>
              </a:rPr>
              <a:t>, </a:t>
            </a:r>
            <a:r>
              <a:rPr lang="da-DK" b="1" dirty="0" err="1">
                <a:latin typeface="Blender Thin" panose="02000406030000020004" pitchFamily="50" charset="0"/>
              </a:rPr>
              <a:t>Opportunities</a:t>
            </a:r>
            <a:r>
              <a:rPr lang="da-DK" b="1" dirty="0">
                <a:latin typeface="Blender Thin" panose="02000406030000020004" pitchFamily="50" charset="0"/>
              </a:rPr>
              <a:t>, </a:t>
            </a:r>
            <a:r>
              <a:rPr lang="da-DK" b="1" dirty="0" err="1">
                <a:latin typeface="Blender Thin" panose="02000406030000020004" pitchFamily="50" charset="0"/>
              </a:rPr>
              <a:t>Threats</a:t>
            </a:r>
            <a:endParaRPr lang="da-DK" b="1" dirty="0">
              <a:latin typeface="Blender Thin" panose="02000406030000020004" pitchFamily="50" charset="0"/>
            </a:endParaRP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4C3CD362-2E8E-95FE-B828-A0AF019721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66813" y="1714500"/>
            <a:ext cx="5674564" cy="3970338"/>
          </a:xfrm>
        </p:spPr>
        <p:txBody>
          <a:bodyPr lIns="91440" tIns="45720" rIns="91440" bIns="45720" anchor="t"/>
          <a:lstStyle/>
          <a:p>
            <a:r>
              <a:rPr lang="da-DK" dirty="0">
                <a:latin typeface="Blender Thin" panose="02000406030000020004" pitchFamily="50" charset="0"/>
                <a:ea typeface="Source Sans Pro Light"/>
                <a:cs typeface="Calibri"/>
              </a:rPr>
              <a:t>En SWOT-analyse anvendes til at forstå, hvilke styrker og svagheder, samt hvilke muligheder og trusler, der kan påvirke roklubben. </a:t>
            </a:r>
          </a:p>
          <a:p>
            <a:endParaRPr lang="da-DK" dirty="0">
              <a:latin typeface="Blender Thin" panose="02000406030000020004" pitchFamily="50" charset="0"/>
            </a:endParaRPr>
          </a:p>
          <a:p>
            <a:pPr marL="285750" indent="-285750">
              <a:buChar char="•"/>
            </a:pPr>
            <a:r>
              <a:rPr lang="da-DK" dirty="0">
                <a:latin typeface="Blender Thin" panose="02000406030000020004" pitchFamily="50" charset="0"/>
                <a:ea typeface="Source Sans Pro Light"/>
                <a:cs typeface="Calibri"/>
              </a:rPr>
              <a:t>God til bestyrelsesarbejde når I skal kigge på sikkerheden på klubplan.</a:t>
            </a:r>
            <a:endParaRPr lang="da-DK" dirty="0">
              <a:latin typeface="Blender Thin" panose="02000406030000020004" pitchFamily="50" charset="0"/>
              <a:ea typeface="Source Sans Pro Light"/>
            </a:endParaRPr>
          </a:p>
          <a:p>
            <a:endParaRPr lang="da-DK" dirty="0">
              <a:latin typeface="Blender Thin" panose="02000406030000020004" pitchFamily="50" charset="0"/>
              <a:ea typeface="Source Sans Pro Light"/>
              <a:cs typeface="Calibri"/>
            </a:endParaRPr>
          </a:p>
          <a:p>
            <a:pPr marL="285750" indent="-285750">
              <a:buChar char="•"/>
            </a:pPr>
            <a:r>
              <a:rPr lang="da-DK" dirty="0">
                <a:latin typeface="Blender Thin" panose="02000406030000020004" pitchFamily="50" charset="0"/>
                <a:ea typeface="Source Sans Pro Light"/>
                <a:cs typeface="Calibri"/>
              </a:rPr>
              <a:t>SWOT – analyse (eksempel)</a:t>
            </a:r>
          </a:p>
          <a:p>
            <a:pPr marL="285750" indent="-285750">
              <a:buChar char="•"/>
            </a:pPr>
            <a:endParaRPr lang="da-DK" dirty="0">
              <a:ea typeface="Source Sans Pro Light"/>
            </a:endParaRPr>
          </a:p>
          <a:p>
            <a:pPr marL="285750" indent="-285750">
              <a:buChar char="•"/>
            </a:pPr>
            <a:endParaRPr lang="da-DK" dirty="0">
              <a:ea typeface="Source Sans Pro Light"/>
            </a:endParaRPr>
          </a:p>
        </p:txBody>
      </p:sp>
      <p:pic>
        <p:nvPicPr>
          <p:cNvPr id="7" name="Billede 6" descr="Et billede, der indeholder tekst, skærmbillede, Font/skrifttype, nummer/tal&#10;&#10;Beskrivelsen er genereret automatisk">
            <a:extLst>
              <a:ext uri="{FF2B5EF4-FFF2-40B4-BE49-F238E27FC236}">
                <a16:creationId xmlns:a16="http://schemas.microsoft.com/office/drawing/2014/main" id="{95F6D4B2-298A-D217-8900-84BD05D74A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3242" y="1706472"/>
            <a:ext cx="4800542" cy="3439065"/>
          </a:xfrm>
          <a:prstGeom prst="rect">
            <a:avLst/>
          </a:prstGeom>
        </p:spPr>
      </p:pic>
      <p:pic>
        <p:nvPicPr>
          <p:cNvPr id="70" name="Lyd 69">
            <a:extLst>
              <a:ext uri="{FF2B5EF4-FFF2-40B4-BE49-F238E27FC236}">
                <a16:creationId xmlns:a16="http://schemas.microsoft.com/office/drawing/2014/main" id="{851659B1-4241-BC04-3B74-D30C1FCDAB6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113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84"/>
    </mc:Choice>
    <mc:Fallback xmlns="">
      <p:transition spd="slow" advTm="20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35F5B6-3239-501C-E6C0-9CFD1241C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da-DK" dirty="0">
                <a:latin typeface="Blender Bold" panose="02000806030000020004" pitchFamily="50" charset="0"/>
                <a:ea typeface="Source Sans Pro"/>
              </a:rPr>
              <a:t>SWOT Analyse (eksempel)</a:t>
            </a:r>
          </a:p>
        </p:txBody>
      </p:sp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460E73A7-F512-F659-2B01-3C7A4189F1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7851981"/>
              </p:ext>
            </p:extLst>
          </p:nvPr>
        </p:nvGraphicFramePr>
        <p:xfrm>
          <a:off x="743211" y="1025658"/>
          <a:ext cx="10775457" cy="48066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7636">
                  <a:extLst>
                    <a:ext uri="{9D8B030D-6E8A-4147-A177-3AD203B41FA5}">
                      <a16:colId xmlns:a16="http://schemas.microsoft.com/office/drawing/2014/main" val="1888967219"/>
                    </a:ext>
                  </a:extLst>
                </a:gridCol>
                <a:gridCol w="3446318">
                  <a:extLst>
                    <a:ext uri="{9D8B030D-6E8A-4147-A177-3AD203B41FA5}">
                      <a16:colId xmlns:a16="http://schemas.microsoft.com/office/drawing/2014/main" val="458175195"/>
                    </a:ext>
                  </a:extLst>
                </a:gridCol>
                <a:gridCol w="3185970">
                  <a:extLst>
                    <a:ext uri="{9D8B030D-6E8A-4147-A177-3AD203B41FA5}">
                      <a16:colId xmlns:a16="http://schemas.microsoft.com/office/drawing/2014/main" val="889367359"/>
                    </a:ext>
                  </a:extLst>
                </a:gridCol>
                <a:gridCol w="2965533">
                  <a:extLst>
                    <a:ext uri="{9D8B030D-6E8A-4147-A177-3AD203B41FA5}">
                      <a16:colId xmlns:a16="http://schemas.microsoft.com/office/drawing/2014/main" val="4125952182"/>
                    </a:ext>
                  </a:extLst>
                </a:gridCol>
              </a:tblGrid>
              <a:tr h="738033">
                <a:tc>
                  <a:txBody>
                    <a:bodyPr/>
                    <a:lstStyle/>
                    <a:p>
                      <a:endParaRPr lang="da-DK"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dirty="0">
                          <a:latin typeface="Blender Thin" panose="02000406030000020004" pitchFamily="50" charset="0"/>
                        </a:rPr>
                        <a:t>Plus (+)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a-DK" sz="2400" dirty="0">
                          <a:latin typeface="Blender Thin" panose="02000406030000020004" pitchFamily="50" charset="0"/>
                        </a:rPr>
                        <a:t> Minus (-)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a-DK" sz="2000" dirty="0">
                          <a:latin typeface="Blender Thin" panose="02000406030000020004" pitchFamily="50" charset="0"/>
                        </a:rPr>
                        <a:t>Risikohåndtering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34634099"/>
                  </a:ext>
                </a:extLst>
              </a:tr>
              <a:tr h="2214102">
                <a:tc>
                  <a:txBody>
                    <a:bodyPr/>
                    <a:lstStyle/>
                    <a:p>
                      <a:r>
                        <a:rPr lang="da-DK">
                          <a:latin typeface="Blender Thin" panose="02000406030000020004" pitchFamily="50" charset="0"/>
                        </a:rPr>
                        <a:t>Internt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b="1" dirty="0" err="1">
                          <a:latin typeface="Blender Thin" panose="02000406030000020004" pitchFamily="50" charset="0"/>
                        </a:rPr>
                        <a:t>Strength</a:t>
                      </a:r>
                      <a:endParaRPr lang="da-DK" b="1" dirty="0">
                        <a:latin typeface="Blender Thin" panose="02000406030000020004" pitchFamily="50" charset="0"/>
                      </a:endParaRPr>
                    </a:p>
                    <a:p>
                      <a:endParaRPr lang="da-DK" b="1" dirty="0">
                        <a:latin typeface="Blender Thin" panose="0200040603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b="1" dirty="0" err="1">
                          <a:latin typeface="Blender Thin" panose="02000406030000020004" pitchFamily="50" charset="0"/>
                        </a:rPr>
                        <a:t>Weakness</a:t>
                      </a:r>
                      <a:endParaRPr lang="da-DK" b="1" dirty="0">
                        <a:latin typeface="Blender Thin" panose="0200040603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>
                        <a:latin typeface="Blender Thin" panose="02000406030000020004" pitchFamily="50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631296"/>
                  </a:ext>
                </a:extLst>
              </a:tr>
              <a:tr h="1854549">
                <a:tc>
                  <a:txBody>
                    <a:bodyPr/>
                    <a:lstStyle/>
                    <a:p>
                      <a:r>
                        <a:rPr lang="da-DK">
                          <a:latin typeface="Blender Thin" panose="02000406030000020004" pitchFamily="50" charset="0"/>
                        </a:rPr>
                        <a:t>Ekstern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b="1" dirty="0" err="1">
                          <a:latin typeface="Blender Thin" panose="02000406030000020004" pitchFamily="50" charset="0"/>
                        </a:rPr>
                        <a:t>Opportunities</a:t>
                      </a:r>
                      <a:endParaRPr lang="da-DK" b="1" dirty="0">
                        <a:latin typeface="Blender Thin" panose="02000406030000020004" pitchFamily="50" charset="0"/>
                      </a:endParaRPr>
                    </a:p>
                    <a:p>
                      <a:endParaRPr lang="da-DK" dirty="0">
                        <a:latin typeface="Blender Thin" panose="0200040603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b="1" dirty="0" err="1">
                          <a:latin typeface="Blender Thin" panose="02000406030000020004" pitchFamily="50" charset="0"/>
                        </a:rPr>
                        <a:t>Threats</a:t>
                      </a:r>
                      <a:endParaRPr lang="da-DK" b="1" dirty="0">
                        <a:latin typeface="Blender Thin" panose="02000406030000020004" pitchFamily="50" charset="0"/>
                      </a:endParaRPr>
                    </a:p>
                    <a:p>
                      <a:endParaRPr lang="da-DK" dirty="0">
                        <a:latin typeface="Blender Thin" panose="0200040603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>
                        <a:latin typeface="Blender Thin" panose="02000406030000020004" pitchFamily="50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7794364"/>
                  </a:ext>
                </a:extLst>
              </a:tr>
            </a:tbl>
          </a:graphicData>
        </a:graphic>
      </p:graphicFrame>
      <p:sp>
        <p:nvSpPr>
          <p:cNvPr id="3" name="Tekstfelt 2">
            <a:extLst>
              <a:ext uri="{FF2B5EF4-FFF2-40B4-BE49-F238E27FC236}">
                <a16:creationId xmlns:a16="http://schemas.microsoft.com/office/drawing/2014/main" id="{E33519CC-6E6B-354E-F8ED-E360BEC328C1}"/>
              </a:ext>
            </a:extLst>
          </p:cNvPr>
          <p:cNvSpPr txBox="1"/>
          <p:nvPr/>
        </p:nvSpPr>
        <p:spPr>
          <a:xfrm>
            <a:off x="1903956" y="2129425"/>
            <a:ext cx="32692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>
                <a:latin typeface="Blender Thin" panose="02000406030000020004" pitchFamily="50" charset="0"/>
                <a:cs typeface="Calibri" panose="020F0502020204030204" pitchFamily="34" charset="0"/>
              </a:rPr>
              <a:t>Roklubbens farvand er sø, hvilket gør at der stort set altid findes læ til roning. 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6BF73677-9D07-66E5-925B-EA8960F21B89}"/>
              </a:ext>
            </a:extLst>
          </p:cNvPr>
          <p:cNvSpPr txBox="1"/>
          <p:nvPr/>
        </p:nvSpPr>
        <p:spPr>
          <a:xfrm>
            <a:off x="5336087" y="2129425"/>
            <a:ext cx="30187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>
                <a:latin typeface="Blender Thin" panose="02000406030000020004" pitchFamily="50" charset="0"/>
              </a:rPr>
              <a:t>Roklubbens medlemmer tænker ikke over at undersøge vind og vejr forhold før de går ud. 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CB35DE1D-A0A8-12E8-030F-9BE62F242621}"/>
              </a:ext>
            </a:extLst>
          </p:cNvPr>
          <p:cNvSpPr txBox="1"/>
          <p:nvPr/>
        </p:nvSpPr>
        <p:spPr>
          <a:xfrm>
            <a:off x="8517698" y="2068930"/>
            <a:ext cx="26857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>
                <a:latin typeface="Blender Thin" panose="02000406030000020004" pitchFamily="50" charset="0"/>
              </a:rPr>
              <a:t>Roklubben udsender varsel omkring vind og vejr på </a:t>
            </a:r>
            <a:r>
              <a:rPr lang="da-DK" sz="1600" dirty="0" err="1">
                <a:latin typeface="Blender Thin" panose="02000406030000020004" pitchFamily="50" charset="0"/>
              </a:rPr>
              <a:t>rokortet</a:t>
            </a:r>
            <a:endParaRPr lang="da-DK" sz="1600" dirty="0">
              <a:latin typeface="Blender Thin" panose="02000406030000020004" pitchFamily="50" charset="0"/>
            </a:endParaRP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E931CD9A-74D6-DB03-A3BC-48057AB9655A}"/>
              </a:ext>
            </a:extLst>
          </p:cNvPr>
          <p:cNvSpPr txBox="1"/>
          <p:nvPr/>
        </p:nvSpPr>
        <p:spPr>
          <a:xfrm>
            <a:off x="1903955" y="4308952"/>
            <a:ext cx="32692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>
                <a:latin typeface="Blender Thin" panose="02000406030000020004" pitchFamily="50" charset="0"/>
              </a:rPr>
              <a:t>Roklubben har gode relationer til andre roklubber og kan benytte deres farvand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64C039DF-E0C9-A1AA-B7DE-9C41D4C30965}"/>
              </a:ext>
            </a:extLst>
          </p:cNvPr>
          <p:cNvSpPr txBox="1"/>
          <p:nvPr/>
        </p:nvSpPr>
        <p:spPr>
          <a:xfrm>
            <a:off x="5336087" y="4308953"/>
            <a:ext cx="30187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>
                <a:latin typeface="Blender Thin" panose="02000406030000020004" pitchFamily="50" charset="0"/>
                <a:cs typeface="Calibri" panose="020F0502020204030204" pitchFamily="34" charset="0"/>
              </a:rPr>
              <a:t>Ingen på </a:t>
            </a:r>
            <a:r>
              <a:rPr lang="da-DK" sz="1600" dirty="0" err="1">
                <a:latin typeface="Blender Thin" panose="02000406030000020004" pitchFamily="50" charset="0"/>
                <a:cs typeface="Calibri" panose="020F0502020204030204" pitchFamily="34" charset="0"/>
              </a:rPr>
              <a:t>roholdet</a:t>
            </a:r>
            <a:r>
              <a:rPr lang="da-DK" sz="1600" dirty="0">
                <a:latin typeface="Blender Thin" panose="02000406030000020004" pitchFamily="50" charset="0"/>
                <a:cs typeface="Calibri" panose="020F0502020204030204" pitchFamily="34" charset="0"/>
              </a:rPr>
              <a:t> er uddannet langtursstyrmand og roning kan ikke gennemføres i andet farvand.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71082F5D-EBDB-50C2-57FE-BFC4C40C10F0}"/>
              </a:ext>
            </a:extLst>
          </p:cNvPr>
          <p:cNvSpPr txBox="1"/>
          <p:nvPr/>
        </p:nvSpPr>
        <p:spPr>
          <a:xfrm>
            <a:off x="8517698" y="4158641"/>
            <a:ext cx="29310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 err="1">
                <a:latin typeface="Blender Thin" panose="02000406030000020004" pitchFamily="50" charset="0"/>
                <a:cs typeface="Calibri" panose="020F0502020204030204" pitchFamily="34" charset="0"/>
              </a:rPr>
              <a:t>Roholdets</a:t>
            </a:r>
            <a:r>
              <a:rPr lang="da-DK" sz="1600" dirty="0">
                <a:latin typeface="Blender Thin" panose="02000406030000020004" pitchFamily="50" charset="0"/>
                <a:cs typeface="Calibri" panose="020F0502020204030204" pitchFamily="34" charset="0"/>
              </a:rPr>
              <a:t> leder sørger at medlemmer tilmeldes langturskurset</a:t>
            </a: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DD532391-0D12-4462-89DB-E7851164E7C1}"/>
              </a:ext>
            </a:extLst>
          </p:cNvPr>
          <p:cNvSpPr txBox="1"/>
          <p:nvPr/>
        </p:nvSpPr>
        <p:spPr>
          <a:xfrm>
            <a:off x="10421655" y="58872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a-DK" dirty="0"/>
          </a:p>
        </p:txBody>
      </p:sp>
      <p:pic>
        <p:nvPicPr>
          <p:cNvPr id="25" name="Lyd 24">
            <a:extLst>
              <a:ext uri="{FF2B5EF4-FFF2-40B4-BE49-F238E27FC236}">
                <a16:creationId xmlns:a16="http://schemas.microsoft.com/office/drawing/2014/main" id="{83682816-E1C5-5C9C-778B-4007473EE7B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229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182"/>
    </mc:Choice>
    <mc:Fallback xmlns="">
      <p:transition spd="slow" advTm="60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3" grpId="0"/>
      <p:bldP spid="4" grpId="0"/>
      <p:bldP spid="8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B6BD18-3E99-06C8-409C-0B3DF6D2C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Blender Bold" panose="02000806030000020004" pitchFamily="50" charset="0"/>
              </a:rPr>
              <a:t>At samle risici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BE5B49E-8ACF-E41B-4982-F3B42043F4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endParaRPr lang="da-DK" dirty="0"/>
          </a:p>
        </p:txBody>
      </p:sp>
      <p:graphicFrame>
        <p:nvGraphicFramePr>
          <p:cNvPr id="7" name="Tabel 6">
            <a:extLst>
              <a:ext uri="{FF2B5EF4-FFF2-40B4-BE49-F238E27FC236}">
                <a16:creationId xmlns:a16="http://schemas.microsoft.com/office/drawing/2014/main" id="{F5DEF28E-5A6D-000A-AD22-552FD91FE6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374270"/>
              </p:ext>
            </p:extLst>
          </p:nvPr>
        </p:nvGraphicFramePr>
        <p:xfrm>
          <a:off x="1035169" y="1853852"/>
          <a:ext cx="10283525" cy="24364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63636">
                  <a:extLst>
                    <a:ext uri="{9D8B030D-6E8A-4147-A177-3AD203B41FA5}">
                      <a16:colId xmlns:a16="http://schemas.microsoft.com/office/drawing/2014/main" val="3021025352"/>
                    </a:ext>
                  </a:extLst>
                </a:gridCol>
                <a:gridCol w="6819889">
                  <a:extLst>
                    <a:ext uri="{9D8B030D-6E8A-4147-A177-3AD203B41FA5}">
                      <a16:colId xmlns:a16="http://schemas.microsoft.com/office/drawing/2014/main" val="2681436608"/>
                    </a:ext>
                  </a:extLst>
                </a:gridCol>
              </a:tblGrid>
              <a:tr h="139852">
                <a:tc>
                  <a:txBody>
                    <a:bodyPr/>
                    <a:lstStyle/>
                    <a:p>
                      <a:r>
                        <a:rPr lang="da-DK" dirty="0">
                          <a:latin typeface="Blender Thin" panose="02000406030000020004" pitchFamily="50" charset="0"/>
                        </a:rPr>
                        <a:t>Risiko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>
                          <a:latin typeface="Blender Thin" panose="02000406030000020004" pitchFamily="50" charset="0"/>
                        </a:rPr>
                        <a:t>Hvorfor kan det ske?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2883524"/>
                  </a:ext>
                </a:extLst>
              </a:tr>
              <a:tr h="581602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da-DK" sz="1800" b="0" i="0" u="none" strike="noStrike" noProof="0" dirty="0">
                        <a:solidFill>
                          <a:srgbClr val="000000"/>
                        </a:solidFill>
                        <a:latin typeface="Source Sans Pro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6220050"/>
                  </a:ext>
                </a:extLst>
              </a:tr>
              <a:tr h="1489061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da-DK" sz="1800" b="0" i="0" u="none" strike="noStrike" noProof="0" dirty="0">
                        <a:solidFill>
                          <a:srgbClr val="000000"/>
                        </a:solidFill>
                        <a:latin typeface="Source Sans Pro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6143250"/>
                  </a:ext>
                </a:extLst>
              </a:tr>
            </a:tbl>
          </a:graphicData>
        </a:graphic>
      </p:graphicFrame>
      <p:sp>
        <p:nvSpPr>
          <p:cNvPr id="4" name="Tekstfelt 3">
            <a:extLst>
              <a:ext uri="{FF2B5EF4-FFF2-40B4-BE49-F238E27FC236}">
                <a16:creationId xmlns:a16="http://schemas.microsoft.com/office/drawing/2014/main" id="{CE7FF3FD-471B-EC0C-8C12-4D94B9A37BF6}"/>
              </a:ext>
            </a:extLst>
          </p:cNvPr>
          <p:cNvSpPr txBox="1"/>
          <p:nvPr/>
        </p:nvSpPr>
        <p:spPr>
          <a:xfrm>
            <a:off x="1035169" y="2178286"/>
            <a:ext cx="3086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None/>
            </a:pPr>
            <a:r>
              <a:rPr lang="da-DK" sz="1800" b="0" i="0" u="none" strike="noStrike" noProof="0" dirty="0">
                <a:solidFill>
                  <a:srgbClr val="000000"/>
                </a:solidFill>
                <a:latin typeface="Blender Thin" panose="02000406030000020004" pitchFamily="50" charset="0"/>
                <a:cs typeface="Calibri" panose="020F0502020204030204" pitchFamily="34" charset="0"/>
              </a:rPr>
              <a:t>Dehydrering ved roning 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70579388-0474-01B9-441B-C393AA4C41B6}"/>
              </a:ext>
            </a:extLst>
          </p:cNvPr>
          <p:cNvSpPr txBox="1"/>
          <p:nvPr/>
        </p:nvSpPr>
        <p:spPr>
          <a:xfrm>
            <a:off x="4511100" y="2184630"/>
            <a:ext cx="6601618" cy="657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Blender Thin" panose="02000406030000020004" pitchFamily="50" charset="0"/>
                <a:cs typeface="Calibri" panose="020F0502020204030204" pitchFamily="34" charset="0"/>
              </a:rPr>
              <a:t>Kroppen bruger meget væske ved fysisk aktivitet og dehydrering sker oftest ved manglende væske. 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E9072007-747E-CE92-C7B8-CCCBEDC44723}"/>
              </a:ext>
            </a:extLst>
          </p:cNvPr>
          <p:cNvSpPr txBox="1"/>
          <p:nvPr/>
        </p:nvSpPr>
        <p:spPr>
          <a:xfrm>
            <a:off x="1035169" y="2840154"/>
            <a:ext cx="3214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None/>
            </a:pPr>
            <a:r>
              <a:rPr lang="da-DK" sz="1800" b="0" i="0" u="none" strike="noStrike" noProof="0" dirty="0">
                <a:solidFill>
                  <a:srgbClr val="000000"/>
                </a:solidFill>
                <a:latin typeface="Blender Thin" panose="02000406030000020004" pitchFamily="50" charset="0"/>
                <a:cs typeface="Calibri" panose="020F0502020204030204" pitchFamily="34" charset="0"/>
              </a:rPr>
              <a:t>Påsejling af andre trafikanter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9C05F551-60CF-E961-A7D3-B833BCB1B2D0}"/>
              </a:ext>
            </a:extLst>
          </p:cNvPr>
          <p:cNvSpPr txBox="1"/>
          <p:nvPr/>
        </p:nvSpPr>
        <p:spPr>
          <a:xfrm>
            <a:off x="4511100" y="2840154"/>
            <a:ext cx="66898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None/>
            </a:pPr>
            <a:r>
              <a:rPr lang="da-DK" dirty="0">
                <a:latin typeface="Blender Thin" panose="02000406030000020004" pitchFamily="50" charset="0"/>
                <a:cs typeface="Calibri" panose="020F0502020204030204" pitchFamily="34" charset="0"/>
              </a:rPr>
              <a:t>Andre trafikanter overholder ikke hastighed på farvandet eller følger ruten/sejlrenden/indsejlingen. </a:t>
            </a:r>
          </a:p>
          <a:p>
            <a:pPr lvl="0">
              <a:buNone/>
            </a:pPr>
            <a:endParaRPr lang="da-DK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8" name="Lyd 57">
            <a:extLst>
              <a:ext uri="{FF2B5EF4-FFF2-40B4-BE49-F238E27FC236}">
                <a16:creationId xmlns:a16="http://schemas.microsoft.com/office/drawing/2014/main" id="{97D12F10-2B70-609E-22DB-2CD28B4C335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817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71"/>
    </mc:Choice>
    <mc:Fallback xmlns="">
      <p:transition spd="slow" advTm="55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E23571-0751-D612-FEF3-D3F977C7A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da-DK" dirty="0">
                <a:latin typeface="Blender Bold" panose="02000806030000020004" pitchFamily="50" charset="0"/>
                <a:ea typeface="Source Sans Pro"/>
              </a:rPr>
              <a:t>Øvelse</a:t>
            </a:r>
            <a:endParaRPr lang="da-DK" dirty="0">
              <a:latin typeface="Blender Bold" panose="02000806030000020004" pitchFamily="50" charset="0"/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A119467-8A92-1CC6-005A-69D28C8DC8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08B9153C-1BD4-9180-4DCA-599E39A6E1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da-DK" sz="2400" dirty="0">
                <a:latin typeface="Blender Thin" panose="02000406030000020004" pitchFamily="50" charset="0"/>
                <a:ea typeface="Source Sans Pro Light"/>
                <a:cs typeface="Calibri" panose="020F0502020204030204" pitchFamily="34" charset="0"/>
              </a:rPr>
              <a:t>Brug 10 min på: 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da-DK" sz="2000" dirty="0">
                <a:latin typeface="Blender Thin" panose="02000406030000020004" pitchFamily="50" charset="0"/>
                <a:ea typeface="Source Sans Pro Light"/>
                <a:cs typeface="Calibri" panose="020F0502020204030204" pitchFamily="34" charset="0"/>
              </a:rPr>
              <a:t>Anvend de analyseværktøjer enten brainstorm eller SWOT-analyse, der tidligere er vist og forklaret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da-DK" sz="2000" dirty="0">
                <a:latin typeface="Blender Thin" panose="02000406030000020004" pitchFamily="50" charset="0"/>
                <a:ea typeface="Source Sans Pro Light"/>
                <a:cs typeface="Calibri" panose="020F0502020204030204" pitchFamily="34" charset="0"/>
              </a:rPr>
              <a:t>Lav skema til at indsamle risici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da-DK" sz="2000" dirty="0">
                <a:latin typeface="Blender Thin" panose="02000406030000020004" pitchFamily="50" charset="0"/>
                <a:ea typeface="Source Sans Pro Light"/>
                <a:cs typeface="Calibri" panose="020F0502020204030204" pitchFamily="34" charset="0"/>
              </a:rPr>
              <a:t>Sæt kurset på pause </a:t>
            </a:r>
            <a:r>
              <a:rPr lang="da-DK" sz="2000" b="1" dirty="0">
                <a:latin typeface="Blender Thin" panose="02000406030000020004" pitchFamily="50" charset="0"/>
                <a:ea typeface="Source Sans Pro Light"/>
                <a:cs typeface="Calibri" panose="020F0502020204030204" pitchFamily="34" charset="0"/>
              </a:rPr>
              <a:t>(Tryk på S) </a:t>
            </a:r>
            <a:r>
              <a:rPr lang="da-DK" sz="2000" dirty="0">
                <a:latin typeface="Blender Thin" panose="02000406030000020004" pitchFamily="50" charset="0"/>
                <a:ea typeface="Source Sans Pro Light"/>
                <a:cs typeface="Calibri" panose="020F0502020204030204" pitchFamily="34" charset="0"/>
              </a:rPr>
              <a:t>og start op </a:t>
            </a:r>
            <a:r>
              <a:rPr lang="da-DK" sz="2000" b="1" dirty="0">
                <a:latin typeface="Blender Thin" panose="02000406030000020004" pitchFamily="50" charset="0"/>
                <a:ea typeface="Source Sans Pro Light"/>
                <a:cs typeface="Calibri" panose="020F0502020204030204" pitchFamily="34" charset="0"/>
              </a:rPr>
              <a:t>(Tryk på S) </a:t>
            </a:r>
            <a:r>
              <a:rPr lang="da-DK" sz="2000" dirty="0">
                <a:latin typeface="Blender Thin" panose="02000406030000020004" pitchFamily="50" charset="0"/>
                <a:ea typeface="Source Sans Pro Light"/>
                <a:cs typeface="Calibri" panose="020F0502020204030204" pitchFamily="34" charset="0"/>
              </a:rPr>
              <a:t>igen, når skemaet er udfyldt</a:t>
            </a:r>
            <a:endParaRPr lang="da-DK" sz="2000" dirty="0">
              <a:latin typeface="Blender Thin" panose="02000406030000020004" pitchFamily="50" charset="0"/>
              <a:cs typeface="Calibri" panose="020F0502020204030204" pitchFamily="34" charset="0"/>
            </a:endParaRPr>
          </a:p>
        </p:txBody>
      </p:sp>
      <p:pic>
        <p:nvPicPr>
          <p:cNvPr id="55" name="Lyd 54">
            <a:extLst>
              <a:ext uri="{FF2B5EF4-FFF2-40B4-BE49-F238E27FC236}">
                <a16:creationId xmlns:a16="http://schemas.microsoft.com/office/drawing/2014/main" id="{D3907C02-A69C-8595-1E32-9B9A857B4DD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748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85"/>
    </mc:Choice>
    <mc:Fallback xmlns="">
      <p:transition spd="slow" advTm="256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Ny i rosporten | Dansk Forening for Rosport">
            <a:extLst>
              <a:ext uri="{FF2B5EF4-FFF2-40B4-BE49-F238E27FC236}">
                <a16:creationId xmlns:a16="http://schemas.microsoft.com/office/drawing/2014/main" id="{DDA7495A-8FA1-1E47-221F-609D424B43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90" b="1"/>
          <a:stretch/>
        </p:blipFill>
        <p:spPr bwMode="auto">
          <a:xfrm>
            <a:off x="20" y="10"/>
            <a:ext cx="12191980" cy="6857990"/>
          </a:xfrm>
          <a:custGeom>
            <a:avLst/>
            <a:gdLst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0 w 12192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9000">
                <a:moveTo>
                  <a:pt x="0" y="0"/>
                </a:moveTo>
                <a:lnTo>
                  <a:pt x="12192000" y="0"/>
                </a:lnTo>
                <a:lnTo>
                  <a:pt x="12192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rgbClr val="FFFFFF"/>
          </a:solidFill>
        </p:spPr>
      </p:pic>
      <p:pic>
        <p:nvPicPr>
          <p:cNvPr id="23" name="Lyd 22">
            <a:extLst>
              <a:ext uri="{FF2B5EF4-FFF2-40B4-BE49-F238E27FC236}">
                <a16:creationId xmlns:a16="http://schemas.microsoft.com/office/drawing/2014/main" id="{F6D0FA71-A12C-1124-F062-239BC21A0F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39326" y="5892800"/>
            <a:ext cx="812800" cy="812800"/>
          </a:xfrm>
          <a:prstGeom prst="rect">
            <a:avLst/>
          </a:prstGeom>
        </p:spPr>
      </p:pic>
      <p:sp useBgFill="1">
        <p:nvSpPr>
          <p:cNvPr id="2" name="Titel 1">
            <a:extLst>
              <a:ext uri="{FF2B5EF4-FFF2-40B4-BE49-F238E27FC236}">
                <a16:creationId xmlns:a16="http://schemas.microsoft.com/office/drawing/2014/main" id="{CD362F9A-BBF9-F10F-709C-53737D8D6677}"/>
              </a:ext>
            </a:extLst>
          </p:cNvPr>
          <p:cNvSpPr txBox="1">
            <a:spLocks/>
          </p:cNvSpPr>
          <p:nvPr/>
        </p:nvSpPr>
        <p:spPr>
          <a:xfrm>
            <a:off x="895541" y="616582"/>
            <a:ext cx="10400917" cy="1208242"/>
          </a:xfrm>
          <a:ln>
            <a:solidFill>
              <a:schemeClr val="bg2"/>
            </a:solidFill>
          </a:ln>
        </p:spPr>
        <p:txBody>
          <a:bodyPr lIns="91440" tIns="45720" rIns="91440" bIns="4572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Blender Medium" panose="02000606040000020004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da-DK" dirty="0">
                <a:solidFill>
                  <a:schemeClr val="bg1"/>
                </a:solidFill>
                <a:latin typeface="Blender Bold" panose="02000806030000020004" pitchFamily="50" charset="0"/>
              </a:rPr>
              <a:t>Step 2 – Hvem kan komme til skade?</a:t>
            </a:r>
            <a:endParaRPr lang="da-DK" dirty="0">
              <a:solidFill>
                <a:schemeClr val="bg1"/>
              </a:solidFill>
              <a:latin typeface="Blender Bold" panose="02000806030000020004" pitchFamily="50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624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72"/>
    </mc:Choice>
    <mc:Fallback xmlns="">
      <p:transition spd="slow" advTm="16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63D553-318D-1BD9-B3C2-59550FF07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da-DK" dirty="0">
                <a:latin typeface="Blender Thin" panose="02000406030000020004" pitchFamily="50" charset="0"/>
              </a:rPr>
              <a:t>Hvem kan komme til skade og hvordan?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C2C7F4B-5AAC-E745-9A9D-EDCC66077D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50512" y="1543243"/>
            <a:ext cx="5645809" cy="2518225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da-DK" b="1" dirty="0">
                <a:latin typeface="Blender Thin" panose="02000406030000020004" pitchFamily="50" charset="0"/>
                <a:cs typeface="Calibri"/>
              </a:rPr>
              <a:t>Iagttag: Hvem skal på vandet og hvad er deres niveau?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Blender Thin" panose="02000406030000020004" pitchFamily="50" charset="0"/>
                <a:cs typeface="Calibri"/>
              </a:rPr>
              <a:t>Unge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Blender Thin" panose="02000406030000020004" pitchFamily="50" charset="0"/>
                <a:cs typeface="Calibri"/>
              </a:rPr>
              <a:t>Ældre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Blender Thin" panose="02000406030000020004" pitchFamily="50" charset="0"/>
                <a:cs typeface="Calibri"/>
              </a:rPr>
              <a:t>Nybegyndere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Blender Thin" panose="02000406030000020004" pitchFamily="50" charset="0"/>
                <a:cs typeface="Calibri"/>
              </a:rPr>
              <a:t>Erfarne</a:t>
            </a:r>
          </a:p>
          <a:p>
            <a:endParaRPr lang="da-DK" dirty="0">
              <a:latin typeface="Calibri"/>
              <a:cs typeface="Calibri"/>
            </a:endParaRPr>
          </a:p>
          <a:p>
            <a:endParaRPr lang="da-DK" dirty="0">
              <a:ea typeface="Source Sans Pro Light"/>
            </a:endParaRPr>
          </a:p>
        </p:txBody>
      </p:sp>
      <p:sp>
        <p:nvSpPr>
          <p:cNvPr id="6" name="Pladsholder til tekst 3">
            <a:extLst>
              <a:ext uri="{FF2B5EF4-FFF2-40B4-BE49-F238E27FC236}">
                <a16:creationId xmlns:a16="http://schemas.microsoft.com/office/drawing/2014/main" id="{A82656B4-C893-E22E-BBFC-D1F7805CA4AB}"/>
              </a:ext>
            </a:extLst>
          </p:cNvPr>
          <p:cNvSpPr txBox="1">
            <a:spLocks/>
          </p:cNvSpPr>
          <p:nvPr/>
        </p:nvSpPr>
        <p:spPr>
          <a:xfrm>
            <a:off x="6496321" y="1541972"/>
            <a:ext cx="5013206" cy="251822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da-DK" b="1" dirty="0">
                <a:latin typeface="Blender Thin" panose="02000406030000020004" pitchFamily="50" charset="0"/>
                <a:ea typeface="Calibri"/>
                <a:cs typeface="Calibri"/>
              </a:rPr>
              <a:t>Hvordan kan de komme til skade?</a:t>
            </a:r>
          </a:p>
          <a:p>
            <a:pPr marL="285750" indent="-285750">
              <a:spcAft>
                <a:spcPts val="0"/>
              </a:spcAft>
              <a:buChar char="•"/>
            </a:pPr>
            <a:r>
              <a:rPr lang="da-DK" dirty="0">
                <a:latin typeface="Blender Thin" panose="02000406030000020004" pitchFamily="50" charset="0"/>
                <a:ea typeface="Calibri"/>
                <a:cs typeface="Calibri"/>
              </a:rPr>
              <a:t>Nedkøling ved kæntring</a:t>
            </a:r>
          </a:p>
          <a:p>
            <a:pPr marL="285750" indent="-285750">
              <a:spcAft>
                <a:spcPts val="0"/>
              </a:spcAft>
              <a:buChar char="•"/>
            </a:pPr>
            <a:r>
              <a:rPr lang="da-DK" dirty="0">
                <a:latin typeface="Blender Thin" panose="02000406030000020004" pitchFamily="50" charset="0"/>
                <a:ea typeface="Calibri"/>
                <a:cs typeface="Calibri"/>
              </a:rPr>
              <a:t>Blive ramt af åre eller båd ved kæntring</a:t>
            </a:r>
          </a:p>
          <a:p>
            <a:pPr marL="285750" indent="-285750">
              <a:spcAft>
                <a:spcPts val="0"/>
              </a:spcAft>
              <a:buChar char="•"/>
            </a:pPr>
            <a:r>
              <a:rPr lang="da-DK" dirty="0">
                <a:latin typeface="Blender Thin" panose="02000406030000020004" pitchFamily="50" charset="0"/>
                <a:ea typeface="Calibri"/>
                <a:cs typeface="Calibri"/>
              </a:rPr>
              <a:t>Snitskader</a:t>
            </a:r>
          </a:p>
          <a:p>
            <a:pPr marL="285750" indent="-285750">
              <a:spcAft>
                <a:spcPts val="0"/>
              </a:spcAft>
              <a:buChar char="•"/>
            </a:pPr>
            <a:r>
              <a:rPr lang="da-DK" dirty="0">
                <a:latin typeface="Blender Thin" panose="02000406030000020004" pitchFamily="50" charset="0"/>
                <a:ea typeface="Calibri"/>
                <a:cs typeface="Calibri"/>
              </a:rPr>
              <a:t>Brækket legemer</a:t>
            </a:r>
          </a:p>
          <a:p>
            <a:pPr marL="285750" indent="-285750">
              <a:spcAft>
                <a:spcPts val="0"/>
              </a:spcAft>
              <a:buChar char="•"/>
            </a:pPr>
            <a:r>
              <a:rPr lang="da-DK" dirty="0">
                <a:latin typeface="Blender Thin" panose="02000406030000020004" pitchFamily="50" charset="0"/>
                <a:ea typeface="Calibri"/>
                <a:cs typeface="Calibri"/>
              </a:rPr>
              <a:t>Påsejling af andre fartøjer</a:t>
            </a:r>
          </a:p>
          <a:p>
            <a:pPr marL="285750" indent="-285750">
              <a:spcAft>
                <a:spcPts val="0"/>
              </a:spcAft>
              <a:buChar char="•"/>
            </a:pPr>
            <a:endParaRPr lang="da-DK" dirty="0">
              <a:latin typeface="Calibri"/>
              <a:ea typeface="Source Sans Pro Light"/>
              <a:cs typeface="Calibri"/>
            </a:endParaRPr>
          </a:p>
          <a:p>
            <a:pPr fontAlgn="auto">
              <a:spcAft>
                <a:spcPts val="0"/>
              </a:spcAft>
            </a:pPr>
            <a:endParaRPr lang="da-DK" dirty="0">
              <a:latin typeface="Source Sans Pro Light"/>
              <a:ea typeface="Source Sans Pro Light"/>
              <a:cs typeface="Calibri"/>
            </a:endParaRPr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A0E82364-7C84-89F8-ACED-05A39461DF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586" y="5212984"/>
            <a:ext cx="8764828" cy="580617"/>
          </a:xfrm>
        </p:spPr>
        <p:txBody>
          <a:bodyPr lIns="91440" tIns="45720" rIns="91440" bIns="45720" anchor="t"/>
          <a:lstStyle/>
          <a:p>
            <a:pPr algn="l"/>
            <a:r>
              <a:rPr lang="da-DK" sz="3200" dirty="0">
                <a:solidFill>
                  <a:schemeClr val="tx1"/>
                </a:solidFill>
                <a:latin typeface="Blender Bold" panose="02000806030000020004" pitchFamily="50" charset="0"/>
                <a:ea typeface="Source Sans Pro Light"/>
                <a:cs typeface="Calibri"/>
              </a:rPr>
              <a:t>Vigtig viden når man skal tage udgangspunkt i risiko</a:t>
            </a:r>
          </a:p>
        </p:txBody>
      </p:sp>
      <p:pic>
        <p:nvPicPr>
          <p:cNvPr id="208" name="Lyd 207">
            <a:extLst>
              <a:ext uri="{FF2B5EF4-FFF2-40B4-BE49-F238E27FC236}">
                <a16:creationId xmlns:a16="http://schemas.microsoft.com/office/drawing/2014/main" id="{5F0CA226-5687-EE62-C431-1E729506406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843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549"/>
    </mc:Choice>
    <mc:Fallback xmlns="">
      <p:transition spd="slow" advTm="545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håndskrift, kontorartikler, tekst, Kontorredskaber&#10;&#10;Automatisk genereret beskrivelse">
            <a:extLst>
              <a:ext uri="{FF2B5EF4-FFF2-40B4-BE49-F238E27FC236}">
                <a16:creationId xmlns:a16="http://schemas.microsoft.com/office/drawing/2014/main" id="{B20561C8-A496-7E7F-0067-43DFFDD6A4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20000"/>
          </a:blip>
          <a:srcRect t="13256" r="-1" b="2452"/>
          <a:stretch/>
        </p:blipFill>
        <p:spPr>
          <a:xfrm>
            <a:off x="-149330" y="0"/>
            <a:ext cx="12188930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1125707-7C7A-1C54-CDFB-3B1980440A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688048"/>
            <a:ext cx="11875477" cy="1279399"/>
          </a:xfrm>
        </p:spPr>
        <p:txBody>
          <a:bodyPr lIns="91440" tIns="45720" rIns="91440" bIns="45720" anchor="b">
            <a:normAutofit/>
          </a:bodyPr>
          <a:lstStyle/>
          <a:p>
            <a:r>
              <a:rPr lang="da-DK" sz="4800" dirty="0">
                <a:latin typeface="Blender Bold" panose="02000806030000020004" pitchFamily="50" charset="0"/>
                <a:cs typeface="Calibri"/>
              </a:rPr>
              <a:t>Step 3 - Håndtering af risiko?</a:t>
            </a:r>
          </a:p>
        </p:txBody>
      </p:sp>
      <p:pic>
        <p:nvPicPr>
          <p:cNvPr id="14" name="Lyd 13">
            <a:extLst>
              <a:ext uri="{FF2B5EF4-FFF2-40B4-BE49-F238E27FC236}">
                <a16:creationId xmlns:a16="http://schemas.microsoft.com/office/drawing/2014/main" id="{DF3CB142-69D2-629D-EDB5-A8DE78810E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37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49"/>
    </mc:Choice>
    <mc:Fallback xmlns="">
      <p:transition spd="slow" advTm="17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0CD4BC07-DDE9-0C3D-BFF7-9812319FCF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2501" y="2213679"/>
            <a:ext cx="10266997" cy="1071562"/>
          </a:xfrm>
        </p:spPr>
        <p:txBody>
          <a:bodyPr lIns="91440" tIns="45720" rIns="91440" bIns="45720" anchor="t"/>
          <a:lstStyle/>
          <a:p>
            <a:r>
              <a:rPr lang="da-DK" sz="4800" dirty="0">
                <a:latin typeface="Blender Bold" panose="02000806030000020004" pitchFamily="50" charset="0"/>
                <a:cs typeface="Calibri"/>
              </a:rPr>
              <a:t>Onlinekursus i risikostyringsværktøjer</a:t>
            </a:r>
            <a:r>
              <a:rPr lang="da-DK" dirty="0">
                <a:latin typeface="Blender Bold" panose="02000806030000020004" pitchFamily="50" charset="0"/>
              </a:rPr>
              <a:t> </a:t>
            </a:r>
          </a:p>
        </p:txBody>
      </p:sp>
      <p:pic>
        <p:nvPicPr>
          <p:cNvPr id="35" name="Lyd 34">
            <a:extLst>
              <a:ext uri="{FF2B5EF4-FFF2-40B4-BE49-F238E27FC236}">
                <a16:creationId xmlns:a16="http://schemas.microsoft.com/office/drawing/2014/main" id="{4B9E2855-8397-C48A-14A6-6F2DF8B9F1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18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419"/>
    </mc:Choice>
    <mc:Fallback xmlns="">
      <p:transition spd="slow" advTm="344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F6EA09-E019-566E-B397-B3FE47B88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da-DK" dirty="0">
                <a:latin typeface="Blender Bold" panose="02000806030000020004" pitchFamily="50" charset="0"/>
                <a:ea typeface="Source Sans Pro"/>
              </a:rPr>
              <a:t>Risikomatrice </a:t>
            </a:r>
            <a:endParaRPr lang="da-DK" dirty="0">
              <a:latin typeface="Blender Bold" panose="02000806030000020004" pitchFamily="50" charset="0"/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BE03131-AC7E-AA9F-7B95-F48792991B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37E340FB-3DBB-62AD-0522-65656F4D7D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1153" y="1369444"/>
            <a:ext cx="5142600" cy="4789846"/>
          </a:xfrm>
        </p:spPr>
        <p:txBody>
          <a:bodyPr lIns="91440" tIns="45720" rIns="91440" bIns="45720" anchor="t"/>
          <a:lstStyle/>
          <a:p>
            <a:r>
              <a:rPr lang="da-DK" dirty="0">
                <a:latin typeface="Blender Thin" panose="02000406030000020004" pitchFamily="50" charset="0"/>
                <a:ea typeface="+mn-lt"/>
                <a:cs typeface="Calibri" panose="020F0502020204030204" pitchFamily="34" charset="0"/>
              </a:rPr>
              <a:t>Risikomatricen giver jer et overblik, hvilken risiko der skal håndteres. </a:t>
            </a:r>
            <a:endParaRPr lang="da-DK" dirty="0">
              <a:latin typeface="Blender Thin" panose="02000406030000020004" pitchFamily="50" charset="0"/>
              <a:cs typeface="Calibri" panose="020F0502020204030204" pitchFamily="34" charset="0"/>
            </a:endParaRPr>
          </a:p>
          <a:p>
            <a:endParaRPr lang="da-DK" dirty="0">
              <a:latin typeface="Blender Thin" panose="02000406030000020004" pitchFamily="50" charset="0"/>
              <a:ea typeface="Source Sans Pro Light"/>
              <a:cs typeface="Calibri" panose="020F0502020204030204" pitchFamily="34" charset="0"/>
            </a:endParaRPr>
          </a:p>
          <a:p>
            <a:r>
              <a:rPr lang="da-DK" dirty="0">
                <a:latin typeface="Blender Thin" panose="02000406030000020004" pitchFamily="50" charset="0"/>
                <a:ea typeface="Source Sans Pro Light"/>
                <a:cs typeface="Calibri" panose="020F0502020204030204" pitchFamily="34" charset="0"/>
              </a:rPr>
              <a:t>Risikomatricen kan bruges til at udregne, hvor stor risici er. </a:t>
            </a:r>
          </a:p>
          <a:p>
            <a:r>
              <a:rPr lang="da-DK" dirty="0">
                <a:latin typeface="Blender Thin" panose="02000406030000020004" pitchFamily="50" charset="0"/>
                <a:ea typeface="Source Sans Pro Light"/>
                <a:cs typeface="Calibri" panose="020F0502020204030204" pitchFamily="34" charset="0"/>
              </a:rPr>
              <a:t>Herefter ganges sandsynlighed med konsekvens, hvorefter man får en risiko:</a:t>
            </a:r>
          </a:p>
          <a:p>
            <a:endParaRPr lang="da-DK" dirty="0">
              <a:latin typeface="Blender Thin" panose="02000406030000020004" pitchFamily="50" charset="0"/>
              <a:ea typeface="Source Sans Pro Light"/>
              <a:cs typeface="Calibri" panose="020F0502020204030204" pitchFamily="34" charset="0"/>
            </a:endParaRPr>
          </a:p>
          <a:p>
            <a:r>
              <a:rPr lang="da-DK" dirty="0">
                <a:latin typeface="Blender Thin" panose="02000406030000020004" pitchFamily="50" charset="0"/>
                <a:ea typeface="Source Sans Pro Light"/>
                <a:cs typeface="Calibri" panose="020F0502020204030204" pitchFamily="34" charset="0"/>
              </a:rPr>
              <a:t>De vurderede risici indsættes i risikomatricen</a:t>
            </a:r>
          </a:p>
          <a:p>
            <a:pPr marL="285750" indent="-285750">
              <a:buChar char="•"/>
            </a:pPr>
            <a:r>
              <a:rPr lang="da-DK" b="1" dirty="0">
                <a:latin typeface="Blender Thin" panose="02000406030000020004" pitchFamily="50" charset="0"/>
                <a:ea typeface="Source Sans Pro Light"/>
                <a:cs typeface="Calibri" panose="020F0502020204030204" pitchFamily="34" charset="0"/>
              </a:rPr>
              <a:t>Rødt/orange område:</a:t>
            </a:r>
            <a:r>
              <a:rPr lang="da-DK" dirty="0">
                <a:latin typeface="Blender Thin" panose="02000406030000020004" pitchFamily="50" charset="0"/>
                <a:ea typeface="Source Sans Pro Light"/>
                <a:cs typeface="Calibri" panose="020F0502020204030204" pitchFamily="34" charset="0"/>
              </a:rPr>
              <a:t> risici accepteres ikke</a:t>
            </a:r>
          </a:p>
          <a:p>
            <a:pPr marL="285750" indent="-285750">
              <a:buChar char="•"/>
            </a:pPr>
            <a:r>
              <a:rPr lang="da-DK" b="1" dirty="0">
                <a:latin typeface="Blender Thin" panose="02000406030000020004" pitchFamily="50" charset="0"/>
                <a:ea typeface="Source Sans Pro Light"/>
                <a:cs typeface="Calibri" panose="020F0502020204030204" pitchFamily="34" charset="0"/>
              </a:rPr>
              <a:t>Gult område: </a:t>
            </a:r>
            <a:r>
              <a:rPr lang="da-DK" dirty="0">
                <a:latin typeface="Blender Thin" panose="02000406030000020004" pitchFamily="50" charset="0"/>
                <a:ea typeface="Source Sans Pro Light"/>
                <a:cs typeface="Calibri" panose="020F0502020204030204" pitchFamily="34" charset="0"/>
              </a:rPr>
              <a:t>risici kræver nærmere overvejelser</a:t>
            </a:r>
          </a:p>
          <a:p>
            <a:pPr marL="285750" indent="-285750">
              <a:buChar char="•"/>
            </a:pPr>
            <a:r>
              <a:rPr lang="da-DK" b="1" dirty="0">
                <a:latin typeface="Blender Thin" panose="02000406030000020004" pitchFamily="50" charset="0"/>
                <a:ea typeface="Source Sans Pro Light"/>
                <a:cs typeface="Calibri" panose="020F0502020204030204" pitchFamily="34" charset="0"/>
              </a:rPr>
              <a:t>Grønt område:</a:t>
            </a:r>
            <a:r>
              <a:rPr lang="da-DK" dirty="0">
                <a:latin typeface="Blender Thin" panose="02000406030000020004" pitchFamily="50" charset="0"/>
                <a:ea typeface="Source Sans Pro Light"/>
                <a:cs typeface="Calibri" panose="020F0502020204030204" pitchFamily="34" charset="0"/>
              </a:rPr>
              <a:t> risici kan accepteres</a:t>
            </a:r>
          </a:p>
          <a:p>
            <a:pPr marL="285750" indent="-285750">
              <a:buChar char="•"/>
            </a:pPr>
            <a:endParaRPr lang="da-DK" dirty="0">
              <a:ea typeface="Source Sans Pro Light"/>
            </a:endParaRPr>
          </a:p>
          <a:p>
            <a:endParaRPr lang="da-DK" dirty="0">
              <a:ea typeface="Source Sans Pro Light"/>
            </a:endParaRPr>
          </a:p>
          <a:p>
            <a:endParaRPr lang="da-DK" dirty="0">
              <a:ea typeface="Source Sans Pro Light"/>
            </a:endParaRPr>
          </a:p>
          <a:p>
            <a:pPr marL="285750" indent="-285750">
              <a:buChar char="•"/>
            </a:pPr>
            <a:endParaRPr lang="da-DK" dirty="0">
              <a:ea typeface="Source Sans Pro Light"/>
            </a:endParaRPr>
          </a:p>
          <a:p>
            <a:endParaRPr lang="da-DK" dirty="0">
              <a:ea typeface="Source Sans Pro Light"/>
            </a:endParaRPr>
          </a:p>
        </p:txBody>
      </p:sp>
      <p:pic>
        <p:nvPicPr>
          <p:cNvPr id="11" name="Pladsholder til indhold 10" descr="Et billede, der indeholder tekst, skærmbillede, kvadratisk, nummer/tal&#10;&#10;Beskrivelsen er genereret automatisk">
            <a:extLst>
              <a:ext uri="{FF2B5EF4-FFF2-40B4-BE49-F238E27FC236}">
                <a16:creationId xmlns:a16="http://schemas.microsoft.com/office/drawing/2014/main" id="{A7B29717-AC4C-4014-824B-E164C783BE61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5"/>
          <a:stretch>
            <a:fillRect/>
          </a:stretch>
        </p:blipFill>
        <p:spPr>
          <a:xfrm>
            <a:off x="6225892" y="1708427"/>
            <a:ext cx="5477774" cy="2793323"/>
          </a:xfrm>
        </p:spPr>
      </p:pic>
      <p:pic>
        <p:nvPicPr>
          <p:cNvPr id="117" name="Lyd 116">
            <a:extLst>
              <a:ext uri="{FF2B5EF4-FFF2-40B4-BE49-F238E27FC236}">
                <a16:creationId xmlns:a16="http://schemas.microsoft.com/office/drawing/2014/main" id="{596EC3F6-7871-86A9-045D-BC83A864233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262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385"/>
    </mc:Choice>
    <mc:Fallback xmlns="">
      <p:transition spd="slow" advTm="403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6052D1-53EA-D086-7453-F02137DF7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da-DK" dirty="0">
                <a:latin typeface="Blender Bold" panose="02000806030000020004" pitchFamily="50" charset="0"/>
              </a:rPr>
              <a:t>Risikomatrice fortsat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FE07FB3-DD3F-2736-FB95-BBBA681A45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DA7FA068-34D6-61C2-DD79-5428578A07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pPr marL="285750" indent="-285750">
              <a:buChar char="•"/>
            </a:pPr>
            <a:r>
              <a:rPr lang="da-DK" dirty="0">
                <a:latin typeface="Blender Thin" panose="02000406030000020004" pitchFamily="50" charset="0"/>
                <a:ea typeface="Source Sans Pro Light"/>
                <a:cs typeface="Calibri" panose="020F0502020204030204" pitchFamily="34" charset="0"/>
              </a:rPr>
              <a:t>Ud fra risikoidentifikation skal risici vurderes. </a:t>
            </a:r>
            <a:endParaRPr lang="da-DK" dirty="0">
              <a:latin typeface="Blender Thin" panose="02000406030000020004" pitchFamily="50" charset="0"/>
              <a:cs typeface="Calibri" panose="020F0502020204030204" pitchFamily="34" charset="0"/>
            </a:endParaRPr>
          </a:p>
          <a:p>
            <a:pPr marL="285750" indent="-285750">
              <a:buChar char="•"/>
            </a:pPr>
            <a:r>
              <a:rPr lang="da-DK" dirty="0">
                <a:latin typeface="Blender Thin" panose="02000406030000020004" pitchFamily="50" charset="0"/>
                <a:ea typeface="Source Sans Pro Light"/>
                <a:cs typeface="Calibri" panose="020F0502020204030204" pitchFamily="34" charset="0"/>
              </a:rPr>
              <a:t>Risici udregnes ud fra formlen </a:t>
            </a:r>
            <a:r>
              <a:rPr lang="da-DK" b="1" i="1" dirty="0">
                <a:latin typeface="Blender Thin" panose="02000406030000020004" pitchFamily="50" charset="0"/>
                <a:ea typeface="Source Sans Pro Light"/>
                <a:cs typeface="Calibri" panose="020F0502020204030204" pitchFamily="34" charset="0"/>
              </a:rPr>
              <a:t>Sandsynlighed X Konsekvens = Risiko </a:t>
            </a:r>
          </a:p>
          <a:p>
            <a:pPr marL="285750" indent="-285750">
              <a:buChar char="•"/>
            </a:pPr>
            <a:r>
              <a:rPr lang="da-DK" dirty="0">
                <a:latin typeface="Blender Thin" panose="02000406030000020004" pitchFamily="50" charset="0"/>
                <a:ea typeface="Source Sans Pro Light"/>
                <a:cs typeface="Calibri" panose="020F0502020204030204" pitchFamily="34" charset="0"/>
              </a:rPr>
              <a:t>Vurdering skal indsættes i en risikomatrice som forevises i de næstfølgende slides. </a:t>
            </a:r>
          </a:p>
        </p:txBody>
      </p:sp>
      <p:graphicFrame>
        <p:nvGraphicFramePr>
          <p:cNvPr id="9" name="Tabel 8">
            <a:extLst>
              <a:ext uri="{FF2B5EF4-FFF2-40B4-BE49-F238E27FC236}">
                <a16:creationId xmlns:a16="http://schemas.microsoft.com/office/drawing/2014/main" id="{46F4A2CD-D801-6D5A-02A9-A4D8A9D8A2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6456322"/>
              </p:ext>
            </p:extLst>
          </p:nvPr>
        </p:nvGraphicFramePr>
        <p:xfrm>
          <a:off x="1006415" y="3148641"/>
          <a:ext cx="10290264" cy="24235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2566">
                  <a:extLst>
                    <a:ext uri="{9D8B030D-6E8A-4147-A177-3AD203B41FA5}">
                      <a16:colId xmlns:a16="http://schemas.microsoft.com/office/drawing/2014/main" val="2433452176"/>
                    </a:ext>
                  </a:extLst>
                </a:gridCol>
                <a:gridCol w="2572566">
                  <a:extLst>
                    <a:ext uri="{9D8B030D-6E8A-4147-A177-3AD203B41FA5}">
                      <a16:colId xmlns:a16="http://schemas.microsoft.com/office/drawing/2014/main" val="3933628111"/>
                    </a:ext>
                  </a:extLst>
                </a:gridCol>
                <a:gridCol w="2572566">
                  <a:extLst>
                    <a:ext uri="{9D8B030D-6E8A-4147-A177-3AD203B41FA5}">
                      <a16:colId xmlns:a16="http://schemas.microsoft.com/office/drawing/2014/main" val="1182570686"/>
                    </a:ext>
                  </a:extLst>
                </a:gridCol>
                <a:gridCol w="2572566">
                  <a:extLst>
                    <a:ext uri="{9D8B030D-6E8A-4147-A177-3AD203B41FA5}">
                      <a16:colId xmlns:a16="http://schemas.microsoft.com/office/drawing/2014/main" val="2587182023"/>
                    </a:ext>
                  </a:extLst>
                </a:gridCol>
              </a:tblGrid>
              <a:tr h="549879">
                <a:tc>
                  <a:txBody>
                    <a:bodyPr/>
                    <a:lstStyle/>
                    <a:p>
                      <a:r>
                        <a:rPr lang="da-DK">
                          <a:latin typeface="Blender Thin" panose="02000406030000020004" pitchFamily="50" charset="0"/>
                        </a:rPr>
                        <a:t>Identificeret Risiko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>
                          <a:latin typeface="Blender Thin" panose="02000406030000020004" pitchFamily="50" charset="0"/>
                        </a:rPr>
                        <a:t>Sandsynlighed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>
                          <a:latin typeface="Blender Thin" panose="02000406030000020004" pitchFamily="50" charset="0"/>
                        </a:rPr>
                        <a:t>Konsekvens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>
                          <a:latin typeface="Blender Thin" panose="02000406030000020004" pitchFamily="50" charset="0"/>
                        </a:rPr>
                        <a:t>Vurdering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4929819"/>
                  </a:ext>
                </a:extLst>
              </a:tr>
              <a:tr h="1873671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da-DK" sz="1800" b="0" i="0" u="none" strike="noStrike" noProof="0" dirty="0">
                        <a:solidFill>
                          <a:srgbClr val="000000"/>
                        </a:solidFill>
                        <a:latin typeface="Source Sans Pro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da-DK" sz="1800" b="0" i="0" u="none" strike="noStrike" noProof="0" dirty="0">
                        <a:solidFill>
                          <a:srgbClr val="000000"/>
                        </a:solidFill>
                        <a:latin typeface="Source Sans Pro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6404085"/>
                  </a:ext>
                </a:extLst>
              </a:tr>
            </a:tbl>
          </a:graphicData>
        </a:graphic>
      </p:graphicFrame>
      <p:sp>
        <p:nvSpPr>
          <p:cNvPr id="5" name="Tekstfelt 4">
            <a:extLst>
              <a:ext uri="{FF2B5EF4-FFF2-40B4-BE49-F238E27FC236}">
                <a16:creationId xmlns:a16="http://schemas.microsoft.com/office/drawing/2014/main" id="{1D23D427-6958-E32F-4E45-C4802FFB461A}"/>
              </a:ext>
            </a:extLst>
          </p:cNvPr>
          <p:cNvSpPr txBox="1"/>
          <p:nvPr/>
        </p:nvSpPr>
        <p:spPr>
          <a:xfrm>
            <a:off x="1006415" y="3714085"/>
            <a:ext cx="2482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None/>
            </a:pPr>
            <a:r>
              <a:rPr lang="da-DK" sz="1800" b="0" i="0" u="none" strike="noStrike" noProof="0" dirty="0">
                <a:solidFill>
                  <a:srgbClr val="000000"/>
                </a:solidFill>
                <a:latin typeface="Blender Thin" panose="02000406030000020004" pitchFamily="50" charset="0"/>
              </a:rPr>
              <a:t>Dehydrering i </a:t>
            </a:r>
            <a:r>
              <a:rPr lang="da-DK" sz="1800" b="0" i="0" u="none" strike="noStrike" noProof="0" dirty="0" err="1">
                <a:solidFill>
                  <a:srgbClr val="000000"/>
                </a:solidFill>
                <a:latin typeface="Blender Thin" panose="02000406030000020004" pitchFamily="50" charset="0"/>
              </a:rPr>
              <a:t>sommerpe-rioden</a:t>
            </a:r>
            <a:r>
              <a:rPr lang="da-DK" sz="1800" b="0" i="0" u="none" strike="noStrike" noProof="0" dirty="0">
                <a:solidFill>
                  <a:srgbClr val="000000"/>
                </a:solidFill>
                <a:latin typeface="Blender Thin" panose="02000406030000020004" pitchFamily="50" charset="0"/>
              </a:rPr>
              <a:t> </a:t>
            </a:r>
            <a:endParaRPr lang="da-DK" dirty="0">
              <a:latin typeface="Blender Thin" panose="02000406030000020004" pitchFamily="50" charset="0"/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FB3EF1DB-9E5C-54D7-82E4-3D34C3421BE1}"/>
              </a:ext>
            </a:extLst>
          </p:cNvPr>
          <p:cNvSpPr txBox="1"/>
          <p:nvPr/>
        </p:nvSpPr>
        <p:spPr>
          <a:xfrm>
            <a:off x="3657600" y="3714085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None/>
            </a:pPr>
            <a:r>
              <a:rPr lang="da-DK" sz="1800" b="0" i="0" u="none" strike="noStrike" noProof="0" dirty="0">
                <a:solidFill>
                  <a:srgbClr val="000000"/>
                </a:solidFill>
                <a:latin typeface="Blender Thin" panose="02000406030000020004" pitchFamily="50" charset="0"/>
              </a:rPr>
              <a:t>Ved roning over en times varighed</a:t>
            </a:r>
          </a:p>
          <a:p>
            <a:pPr lvl="0">
              <a:buNone/>
            </a:pPr>
            <a:endParaRPr lang="da-DK" sz="1800" b="0" i="0" u="none" strike="noStrike" noProof="0" dirty="0">
              <a:solidFill>
                <a:srgbClr val="000000"/>
              </a:solidFill>
              <a:latin typeface="Blender Thin" panose="02000406030000020004" pitchFamily="50" charset="0"/>
            </a:endParaRPr>
          </a:p>
          <a:p>
            <a:pPr lvl="0">
              <a:buNone/>
            </a:pPr>
            <a:r>
              <a:rPr lang="da-DK" sz="1800" b="0" i="0" u="none" strike="noStrike" noProof="0" dirty="0">
                <a:solidFill>
                  <a:srgbClr val="000000"/>
                </a:solidFill>
                <a:latin typeface="Blender Thin" panose="02000406030000020004" pitchFamily="50" charset="0"/>
              </a:rPr>
              <a:t>Sandsynlighed = 4 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08043411-5AA1-32B2-F167-B649B6FFEAA4}"/>
              </a:ext>
            </a:extLst>
          </p:cNvPr>
          <p:cNvSpPr txBox="1"/>
          <p:nvPr/>
        </p:nvSpPr>
        <p:spPr>
          <a:xfrm>
            <a:off x="6167437" y="3714085"/>
            <a:ext cx="2419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None/>
            </a:pPr>
            <a:r>
              <a:rPr lang="da-DK" sz="1800" b="0" i="0" u="none" strike="noStrike" noProof="0" dirty="0">
                <a:solidFill>
                  <a:srgbClr val="000000"/>
                </a:solidFill>
                <a:latin typeface="Blender Thin" panose="02000406030000020004" pitchFamily="50" charset="0"/>
              </a:rPr>
              <a:t>Man er langt væk fra hjælp og evakuering</a:t>
            </a:r>
          </a:p>
          <a:p>
            <a:pPr lvl="0">
              <a:buNone/>
            </a:pPr>
            <a:endParaRPr lang="da-DK" sz="1800" b="0" i="0" u="none" strike="noStrike" noProof="0" dirty="0">
              <a:solidFill>
                <a:srgbClr val="000000"/>
              </a:solidFill>
              <a:latin typeface="Blender Thin" panose="02000406030000020004" pitchFamily="50" charset="0"/>
            </a:endParaRPr>
          </a:p>
          <a:p>
            <a:pPr lvl="0">
              <a:buNone/>
            </a:pPr>
            <a:r>
              <a:rPr lang="da-DK" sz="1800" b="0" i="0" u="none" strike="noStrike" noProof="0" dirty="0">
                <a:solidFill>
                  <a:srgbClr val="000000"/>
                </a:solidFill>
                <a:latin typeface="Blender Thin" panose="02000406030000020004" pitchFamily="50" charset="0"/>
              </a:rPr>
              <a:t>Konsekvens = 4 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E82958CC-3DB4-7A9C-DAA7-53A726E6A5EF}"/>
              </a:ext>
            </a:extLst>
          </p:cNvPr>
          <p:cNvSpPr txBox="1"/>
          <p:nvPr/>
        </p:nvSpPr>
        <p:spPr>
          <a:xfrm>
            <a:off x="8755917" y="3699669"/>
            <a:ext cx="24296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None/>
            </a:pPr>
            <a:r>
              <a:rPr lang="da-DK" sz="1800" b="0" i="0" u="none" strike="noStrike" noProof="0" dirty="0">
                <a:solidFill>
                  <a:srgbClr val="000000"/>
                </a:solidFill>
                <a:latin typeface="Blender Thin" panose="02000406030000020004" pitchFamily="50" charset="0"/>
              </a:rPr>
              <a:t>4 X 4= 16 </a:t>
            </a:r>
            <a:endParaRPr lang="da-DK" dirty="0">
              <a:latin typeface="Blender Thin" panose="02000406030000020004" pitchFamily="50" charset="0"/>
            </a:endParaRPr>
          </a:p>
          <a:p>
            <a:pPr lvl="0">
              <a:buNone/>
            </a:pPr>
            <a:endParaRPr lang="da-DK" sz="1800" b="0" i="0" u="none" strike="noStrike" noProof="0" dirty="0">
              <a:solidFill>
                <a:srgbClr val="000000"/>
              </a:solidFill>
              <a:latin typeface="Blender Thin" panose="02000406030000020004" pitchFamily="50" charset="0"/>
            </a:endParaRPr>
          </a:p>
          <a:p>
            <a:pPr lvl="0">
              <a:buNone/>
            </a:pPr>
            <a:endParaRPr lang="da-DK" sz="1800" b="0" i="0" u="none" strike="noStrike" noProof="0" dirty="0">
              <a:solidFill>
                <a:srgbClr val="000000"/>
              </a:solidFill>
              <a:latin typeface="Blender Thin" panose="02000406030000020004" pitchFamily="50" charset="0"/>
            </a:endParaRPr>
          </a:p>
          <a:p>
            <a:pPr lvl="0">
              <a:buNone/>
            </a:pPr>
            <a:r>
              <a:rPr lang="da-DK" sz="1800" b="0" i="0" u="none" strike="noStrike" noProof="0" dirty="0">
                <a:solidFill>
                  <a:srgbClr val="000000"/>
                </a:solidFill>
                <a:latin typeface="Blender Thin" panose="02000406030000020004" pitchFamily="50" charset="0"/>
              </a:rPr>
              <a:t>(Orange område i risikomatricen – se næste slide)</a:t>
            </a:r>
            <a:endParaRPr lang="da-DK" dirty="0">
              <a:latin typeface="Blender Thin" panose="02000406030000020004" pitchFamily="50" charset="0"/>
            </a:endParaRPr>
          </a:p>
        </p:txBody>
      </p:sp>
      <p:pic>
        <p:nvPicPr>
          <p:cNvPr id="85" name="Lyd 84">
            <a:extLst>
              <a:ext uri="{FF2B5EF4-FFF2-40B4-BE49-F238E27FC236}">
                <a16:creationId xmlns:a16="http://schemas.microsoft.com/office/drawing/2014/main" id="{9681FCFE-066B-4710-1A12-172FF2AB31F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934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082"/>
    </mc:Choice>
    <mc:Fallback xmlns="">
      <p:transition spd="slow" advTm="67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 descr="Et billede, der indeholder tekst, skærmbillede, nummer/tal, kvadratisk&#10;&#10;Beskrivelsen er genereret automatisk">
            <a:extLst>
              <a:ext uri="{FF2B5EF4-FFF2-40B4-BE49-F238E27FC236}">
                <a16:creationId xmlns:a16="http://schemas.microsoft.com/office/drawing/2014/main" id="{4464A4AF-AC12-26E3-384D-D41966C0F8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5492" y="1373314"/>
            <a:ext cx="8899583" cy="454773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6563DA4-7302-78FE-FE11-8EA71887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da-DK" dirty="0">
                <a:latin typeface="Blender Bold" panose="02000806030000020004" pitchFamily="50" charset="0"/>
                <a:ea typeface="Source Sans Pro"/>
              </a:rPr>
              <a:t>Samlet vurdering ud fra risikomatricen</a:t>
            </a:r>
            <a:endParaRPr lang="da-DK" dirty="0">
              <a:latin typeface="Blender Bold" panose="02000806030000020004" pitchFamily="50" charset="0"/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B813D63C-EFD8-720F-662A-39D3DB6B7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69D8A620-3962-B927-CE8F-36906A6B8AAB}"/>
              </a:ext>
            </a:extLst>
          </p:cNvPr>
          <p:cNvSpPr/>
          <p:nvPr/>
        </p:nvSpPr>
        <p:spPr>
          <a:xfrm>
            <a:off x="7651467" y="2374987"/>
            <a:ext cx="470466" cy="36495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n w="25400">
                <a:solidFill>
                  <a:schemeClr val="dk1"/>
                </a:solidFill>
              </a:ln>
            </a:endParaRP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B4E26C35-F127-8D60-BBF6-224BD9D01CD1}"/>
              </a:ext>
            </a:extLst>
          </p:cNvPr>
          <p:cNvSpPr txBox="1"/>
          <p:nvPr/>
        </p:nvSpPr>
        <p:spPr>
          <a:xfrm>
            <a:off x="10509250" y="1864251"/>
            <a:ext cx="1471612" cy="369332"/>
          </a:xfrm>
          <a:prstGeom prst="rect">
            <a:avLst/>
          </a:prstGeom>
          <a:ln w="222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a-DK" b="1" dirty="0">
                <a:latin typeface="Calibri" panose="020F0502020204030204" pitchFamily="34" charset="0"/>
                <a:cs typeface="Calibri" panose="020F0502020204030204" pitchFamily="34" charset="0"/>
              </a:rPr>
              <a:t>Dehydrering</a:t>
            </a:r>
          </a:p>
        </p:txBody>
      </p:sp>
      <p:cxnSp>
        <p:nvCxnSpPr>
          <p:cNvPr id="11" name="Lige pilforbindelse 10">
            <a:extLst>
              <a:ext uri="{FF2B5EF4-FFF2-40B4-BE49-F238E27FC236}">
                <a16:creationId xmlns:a16="http://schemas.microsoft.com/office/drawing/2014/main" id="{B985D4AD-C493-BDEA-C1F4-4853F262899E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8143875" y="2048917"/>
            <a:ext cx="2365375" cy="508546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6" name="Lyd 105">
            <a:extLst>
              <a:ext uri="{FF2B5EF4-FFF2-40B4-BE49-F238E27FC236}">
                <a16:creationId xmlns:a16="http://schemas.microsoft.com/office/drawing/2014/main" id="{EEAC0D86-9B2C-6076-06CA-4518F8CCA06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904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31"/>
    </mc:Choice>
    <mc:Fallback xmlns="">
      <p:transition spd="slow" advTm="244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6"/>
                </p:tgtEl>
              </p:cMediaNode>
            </p:audio>
          </p:childTnLst>
        </p:cTn>
      </p:par>
    </p:tnLst>
    <p:bldLst>
      <p:bldP spid="4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367D0B-3506-A195-CFEE-717F1383F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488"/>
            <a:ext cx="10515600" cy="610998"/>
          </a:xfrm>
        </p:spPr>
        <p:txBody>
          <a:bodyPr lIns="91440" tIns="45720" rIns="91440" bIns="45720" anchor="t"/>
          <a:lstStyle/>
          <a:p>
            <a:r>
              <a:rPr lang="da-DK" dirty="0">
                <a:latin typeface="Blender Bold" panose="02000806030000020004" pitchFamily="50" charset="0"/>
                <a:ea typeface="Source Sans Pro"/>
              </a:rPr>
              <a:t>Øvelse </a:t>
            </a:r>
            <a:endParaRPr lang="da-DK" dirty="0">
              <a:latin typeface="Blender Bold" panose="02000806030000020004" pitchFamily="50" charset="0"/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1D8B7C9-0712-AF12-54E7-5FC6B6770A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6303" y="764421"/>
            <a:ext cx="10398753" cy="727374"/>
          </a:xfrm>
        </p:spPr>
        <p:txBody>
          <a:bodyPr lIns="91440" tIns="45720" rIns="91440" bIns="45720" anchor="t"/>
          <a:lstStyle/>
          <a:p>
            <a:r>
              <a:rPr lang="da-DK" sz="2800" dirty="0">
                <a:latin typeface="Blender Bold" panose="02000806030000020004" pitchFamily="50" charset="0"/>
                <a:ea typeface="Source Sans Pro Light"/>
                <a:cs typeface="Calibri"/>
              </a:rPr>
              <a:t>Udregning af risiko</a:t>
            </a:r>
            <a:endParaRPr lang="da-DK" sz="2800" dirty="0">
              <a:latin typeface="Blender Bold" panose="02000806030000020004" pitchFamily="50" charset="0"/>
              <a:cs typeface="Calibri"/>
            </a:endParaRP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C7691B7-FC7B-C5DA-D87A-8230D54B12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da-DK" sz="2400" dirty="0">
                <a:latin typeface="Blender Thin" panose="02000406030000020004" pitchFamily="50" charset="0"/>
                <a:ea typeface="Source Sans Pro Light"/>
                <a:cs typeface="Calibri"/>
              </a:rPr>
              <a:t>Denne øvelse går ud på at du/I selv at udregne risikoen ved hjælp af:</a:t>
            </a:r>
          </a:p>
          <a:p>
            <a:endParaRPr lang="da-DK" sz="2400" dirty="0">
              <a:latin typeface="Blender Thin" panose="02000406030000020004" pitchFamily="50" charset="0"/>
              <a:ea typeface="Source Sans Pro Light"/>
              <a:cs typeface="Calibri"/>
            </a:endParaRPr>
          </a:p>
          <a:p>
            <a:r>
              <a:rPr lang="da-DK" sz="2400" b="1" i="1" dirty="0">
                <a:latin typeface="Blender Thin" panose="02000406030000020004" pitchFamily="50" charset="0"/>
                <a:ea typeface="Source Sans Pro Light"/>
                <a:cs typeface="Calibri"/>
              </a:rPr>
              <a:t>Sandsynlighed X Konsekvens = Risiko</a:t>
            </a:r>
          </a:p>
          <a:p>
            <a:endParaRPr lang="da-DK" sz="2400" b="1" dirty="0">
              <a:latin typeface="Blender Thin" panose="02000406030000020004" pitchFamily="50" charset="0"/>
              <a:ea typeface="Source Sans Pro Light"/>
              <a:cs typeface="Calibri"/>
            </a:endParaRPr>
          </a:p>
          <a:p>
            <a:r>
              <a:rPr lang="da-DK" sz="2400" dirty="0">
                <a:latin typeface="Blender Thin" panose="02000406030000020004" pitchFamily="50" charset="0"/>
                <a:ea typeface="Source Sans Pro Light"/>
                <a:cs typeface="Calibri"/>
              </a:rPr>
              <a:t>Ud fra din tidligere identificeret risiko skal du nu anvende værktøjet risikomatrice og se, hvor risikoen ligger.</a:t>
            </a:r>
          </a:p>
          <a:p>
            <a:endParaRPr lang="da-DK" sz="2400" dirty="0">
              <a:latin typeface="Blender Thin" panose="02000406030000020004" pitchFamily="50" charset="0"/>
              <a:ea typeface="Source Sans Pro Light"/>
              <a:cs typeface="Calibri"/>
            </a:endParaRPr>
          </a:p>
          <a:p>
            <a:r>
              <a:rPr lang="da-DK" sz="2400" dirty="0">
                <a:latin typeface="Blender Thin" panose="02000406030000020004" pitchFamily="50" charset="0"/>
                <a:ea typeface="Source Sans Pro Light"/>
                <a:cs typeface="Calibri"/>
              </a:rPr>
              <a:t>Sæt kurset på </a:t>
            </a:r>
            <a:r>
              <a:rPr lang="da-DK" sz="2400" b="1" dirty="0">
                <a:latin typeface="Blender Thin" panose="02000406030000020004" pitchFamily="50" charset="0"/>
                <a:ea typeface="Source Sans Pro Light"/>
                <a:cs typeface="Calibri"/>
              </a:rPr>
              <a:t>pause ved at trykke på S </a:t>
            </a:r>
            <a:r>
              <a:rPr lang="da-DK" sz="2400" dirty="0">
                <a:latin typeface="Blender Thin" panose="02000406030000020004" pitchFamily="50" charset="0"/>
                <a:ea typeface="Source Sans Pro Light"/>
                <a:cs typeface="Calibri"/>
              </a:rPr>
              <a:t>og</a:t>
            </a:r>
            <a:r>
              <a:rPr lang="da-DK" sz="2400" b="1" dirty="0">
                <a:latin typeface="Blender Thin" panose="02000406030000020004" pitchFamily="50" charset="0"/>
                <a:ea typeface="Source Sans Pro Light"/>
                <a:cs typeface="Calibri"/>
              </a:rPr>
              <a:t> fortsæt ved at trykke på S </a:t>
            </a:r>
            <a:r>
              <a:rPr lang="da-DK" sz="2400" dirty="0">
                <a:latin typeface="Blender Thin" panose="02000406030000020004" pitchFamily="50" charset="0"/>
                <a:ea typeface="Source Sans Pro Light"/>
                <a:cs typeface="Calibri"/>
              </a:rPr>
              <a:t>igen når du gennemført øvelsen. </a:t>
            </a:r>
          </a:p>
          <a:p>
            <a:endParaRPr lang="da-DK" sz="2400" dirty="0">
              <a:latin typeface="Calibri"/>
              <a:ea typeface="Source Sans Pro Light"/>
              <a:cs typeface="Calibri"/>
            </a:endParaRPr>
          </a:p>
        </p:txBody>
      </p:sp>
      <p:pic>
        <p:nvPicPr>
          <p:cNvPr id="156" name="Lyd 155">
            <a:extLst>
              <a:ext uri="{FF2B5EF4-FFF2-40B4-BE49-F238E27FC236}">
                <a16:creationId xmlns:a16="http://schemas.microsoft.com/office/drawing/2014/main" id="{FCCB98B8-8373-1AAB-2243-D34AD3FCE3C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070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30"/>
    </mc:Choice>
    <mc:Fallback xmlns="">
      <p:transition spd="slow" advTm="24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C1F512-4DE6-28BB-9906-DDA5F004A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da-DK" dirty="0" err="1">
                <a:latin typeface="Blender Bold" panose="02000806030000020004" pitchFamily="50" charset="0"/>
              </a:rPr>
              <a:t>Bowtie</a:t>
            </a:r>
            <a:r>
              <a:rPr lang="da-DK" dirty="0">
                <a:latin typeface="Blender Bold" panose="02000806030000020004" pitchFamily="50" charset="0"/>
              </a:rPr>
              <a:t>-analysemodellen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3BCBF5F-8C7F-74D6-BB19-1314225506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049CBB5-FAC1-1FBB-8A71-F11F2858A2C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46944" y="1403843"/>
            <a:ext cx="5296694" cy="3468633"/>
          </a:xfrm>
        </p:spPr>
        <p:txBody>
          <a:bodyPr lIns="91440" tIns="45720" rIns="91440" bIns="45720" anchor="t"/>
          <a:lstStyle/>
          <a:p>
            <a:r>
              <a:rPr lang="da-DK" sz="2400" dirty="0" err="1">
                <a:latin typeface="Blender Thin" panose="02000406030000020004" pitchFamily="50" charset="0"/>
                <a:ea typeface="Source Sans Pro Light"/>
                <a:cs typeface="Calibri" panose="020F0502020204030204" pitchFamily="34" charset="0"/>
              </a:rPr>
              <a:t>Bowtie</a:t>
            </a:r>
            <a:r>
              <a:rPr lang="da-DK" sz="2400" dirty="0">
                <a:latin typeface="Blender Thin" panose="02000406030000020004" pitchFamily="50" charset="0"/>
                <a:ea typeface="Source Sans Pro Light"/>
                <a:cs typeface="Calibri" panose="020F0502020204030204" pitchFamily="34" charset="0"/>
              </a:rPr>
              <a:t>-analysemodellen er et værktøj der: </a:t>
            </a:r>
          </a:p>
          <a:p>
            <a:pPr marL="285750" indent="-285750">
              <a:buChar char="•"/>
            </a:pPr>
            <a:r>
              <a:rPr lang="da-DK" dirty="0">
                <a:latin typeface="Blender Thin" panose="02000406030000020004" pitchFamily="50" charset="0"/>
                <a:ea typeface="Source Sans Pro Light"/>
                <a:cs typeface="Calibri" panose="020F0502020204030204" pitchFamily="34" charset="0"/>
              </a:rPr>
              <a:t>Visualiserer de risici der er forbundet med rosport </a:t>
            </a:r>
          </a:p>
          <a:p>
            <a:endParaRPr lang="da-DK" dirty="0">
              <a:latin typeface="Blender Thin" panose="02000406030000020004" pitchFamily="50" charset="0"/>
              <a:ea typeface="Source Sans Pro Light"/>
              <a:cs typeface="Calibri" panose="020F0502020204030204" pitchFamily="34" charset="0"/>
            </a:endParaRPr>
          </a:p>
          <a:p>
            <a:pPr marL="285750" indent="-285750">
              <a:buChar char="•"/>
            </a:pPr>
            <a:r>
              <a:rPr lang="da-DK" dirty="0">
                <a:latin typeface="Blender Thin" panose="02000406030000020004" pitchFamily="50" charset="0"/>
                <a:ea typeface="Source Sans Pro Light"/>
                <a:cs typeface="Calibri" panose="020F0502020204030204" pitchFamily="34" charset="0"/>
              </a:rPr>
              <a:t>Viser hvordan barrierer kan forebygge risikoen eller afbøde konsekvensen af en hændelse.</a:t>
            </a:r>
          </a:p>
          <a:p>
            <a:endParaRPr lang="da-DK" dirty="0">
              <a:latin typeface="Blender Thin" panose="02000406030000020004" pitchFamily="50" charset="0"/>
              <a:ea typeface="Source Sans Pro Light"/>
              <a:cs typeface="Calibri" panose="020F0502020204030204" pitchFamily="34" charset="0"/>
            </a:endParaRPr>
          </a:p>
          <a:p>
            <a:pPr marL="285750" indent="-285750">
              <a:buChar char="•"/>
            </a:pPr>
            <a:r>
              <a:rPr lang="da-DK" dirty="0">
                <a:solidFill>
                  <a:srgbClr val="0D0D0D"/>
                </a:solidFill>
                <a:latin typeface="Blender Thin" panose="02000406030000020004" pitchFamily="50" charset="0"/>
                <a:ea typeface="+mn-lt"/>
                <a:cs typeface="Calibri" panose="020F0502020204030204" pitchFamily="34" charset="0"/>
              </a:rPr>
              <a:t>Ser sammenhængen i hvilke konsekvenser der kan komme ud af truslerne ved roning</a:t>
            </a:r>
            <a:endParaRPr lang="da-DK" dirty="0">
              <a:latin typeface="Blender Thin" panose="02000406030000020004" pitchFamily="50" charset="0"/>
              <a:ea typeface="Source Sans Pro Light"/>
              <a:cs typeface="Calibri" panose="020F0502020204030204" pitchFamily="34" charset="0"/>
            </a:endParaRPr>
          </a:p>
          <a:p>
            <a:pPr marL="285750" indent="-285750">
              <a:buChar char="•"/>
            </a:pPr>
            <a:endParaRPr lang="da-DK" dirty="0">
              <a:ea typeface="Source Sans Pro Light"/>
            </a:endParaRPr>
          </a:p>
        </p:txBody>
      </p:sp>
      <p:pic>
        <p:nvPicPr>
          <p:cNvPr id="6" name="Billede 5" descr="Et billede, der indeholder tekst, diagram, skærmbillede, linje/række&#10;&#10;Beskrivelsen er genereret automatisk">
            <a:extLst>
              <a:ext uri="{FF2B5EF4-FFF2-40B4-BE49-F238E27FC236}">
                <a16:creationId xmlns:a16="http://schemas.microsoft.com/office/drawing/2014/main" id="{9DF20CF1-8B9E-6C40-703B-CA275F2E4D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745265"/>
            <a:ext cx="5651726" cy="2140611"/>
          </a:xfrm>
          <a:prstGeom prst="rect">
            <a:avLst/>
          </a:prstGeom>
        </p:spPr>
      </p:pic>
      <p:pic>
        <p:nvPicPr>
          <p:cNvPr id="121" name="Lyd 120">
            <a:extLst>
              <a:ext uri="{FF2B5EF4-FFF2-40B4-BE49-F238E27FC236}">
                <a16:creationId xmlns:a16="http://schemas.microsoft.com/office/drawing/2014/main" id="{68B629A2-00FB-0EA5-0D94-745F9C58821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376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10"/>
    </mc:Choice>
    <mc:Fallback xmlns="">
      <p:transition spd="slow" advTm="22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1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7E4495EC-13A2-4ED9-8741-812254201DB8}"/>
              </a:ext>
            </a:extLst>
          </p:cNvPr>
          <p:cNvSpPr txBox="1"/>
          <p:nvPr/>
        </p:nvSpPr>
        <p:spPr>
          <a:xfrm>
            <a:off x="5020927" y="1336535"/>
            <a:ext cx="1367516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1400" b="1" dirty="0">
                <a:latin typeface="Blender Thin" panose="02000406030000020004" pitchFamily="50" charset="0"/>
              </a:rPr>
              <a:t>Gennemførelse af roning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8F897383-1177-4BD0-B4B9-6313C4005C4E}"/>
              </a:ext>
            </a:extLst>
          </p:cNvPr>
          <p:cNvSpPr txBox="1"/>
          <p:nvPr/>
        </p:nvSpPr>
        <p:spPr>
          <a:xfrm>
            <a:off x="1078615" y="2339362"/>
            <a:ext cx="1279281" cy="307777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a-DK" sz="1400" dirty="0">
                <a:latin typeface="Blender Thin" panose="02000406030000020004" pitchFamily="50" charset="0"/>
              </a:rPr>
              <a:t>Hypotermi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26EB49D1-7C39-4355-AB5A-B510FEB8F957}"/>
              </a:ext>
            </a:extLst>
          </p:cNvPr>
          <p:cNvSpPr txBox="1"/>
          <p:nvPr/>
        </p:nvSpPr>
        <p:spPr>
          <a:xfrm>
            <a:off x="1067461" y="2902398"/>
            <a:ext cx="1279282" cy="30777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1400" dirty="0">
                <a:latin typeface="Blender Thin" panose="02000406030000020004" pitchFamily="50" charset="0"/>
              </a:rPr>
              <a:t>Grundstødning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71B7EB04-D5E4-496F-A319-A8EB699306C9}"/>
              </a:ext>
            </a:extLst>
          </p:cNvPr>
          <p:cNvSpPr txBox="1"/>
          <p:nvPr/>
        </p:nvSpPr>
        <p:spPr>
          <a:xfrm>
            <a:off x="1067460" y="3430866"/>
            <a:ext cx="1279283" cy="30777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1400" dirty="0">
                <a:latin typeface="Blender Thin" panose="02000406030000020004" pitchFamily="50" charset="0"/>
              </a:rPr>
              <a:t>Vind og bølger</a:t>
            </a: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BED8ABC0-C55F-447A-925E-35BC32D41C1A}"/>
              </a:ext>
            </a:extLst>
          </p:cNvPr>
          <p:cNvSpPr txBox="1"/>
          <p:nvPr/>
        </p:nvSpPr>
        <p:spPr>
          <a:xfrm>
            <a:off x="1067459" y="3886674"/>
            <a:ext cx="1279283" cy="52322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1400" dirty="0">
                <a:latin typeface="Blender Thin" panose="02000406030000020004" pitchFamily="50" charset="0"/>
              </a:rPr>
              <a:t>Ombytning på åbent vand</a:t>
            </a: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CA2AD653-7465-42C4-BA4D-AA3304DAD26B}"/>
              </a:ext>
            </a:extLst>
          </p:cNvPr>
          <p:cNvSpPr txBox="1"/>
          <p:nvPr/>
        </p:nvSpPr>
        <p:spPr>
          <a:xfrm>
            <a:off x="9118948" y="2381999"/>
            <a:ext cx="1653436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1400" dirty="0">
                <a:latin typeface="Blender Thin" panose="02000406030000020004" pitchFamily="50" charset="0"/>
              </a:rPr>
              <a:t>Medlem omkommer</a:t>
            </a: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BADD0045-E6E5-454E-B4BE-86C38904ED8D}"/>
              </a:ext>
            </a:extLst>
          </p:cNvPr>
          <p:cNvSpPr txBox="1"/>
          <p:nvPr/>
        </p:nvSpPr>
        <p:spPr>
          <a:xfrm>
            <a:off x="9118948" y="3024144"/>
            <a:ext cx="1653436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1400" dirty="0">
                <a:latin typeface="Blender Thin" panose="02000406030000020004" pitchFamily="50" charset="0"/>
              </a:rPr>
              <a:t>Medlem kommer til skade</a:t>
            </a:r>
          </a:p>
        </p:txBody>
      </p:sp>
      <p:sp>
        <p:nvSpPr>
          <p:cNvPr id="22" name="Tekstfelt 21">
            <a:extLst>
              <a:ext uri="{FF2B5EF4-FFF2-40B4-BE49-F238E27FC236}">
                <a16:creationId xmlns:a16="http://schemas.microsoft.com/office/drawing/2014/main" id="{3C4510A0-81EB-4238-A209-E620FDA29E1A}"/>
              </a:ext>
            </a:extLst>
          </p:cNvPr>
          <p:cNvSpPr txBox="1"/>
          <p:nvPr/>
        </p:nvSpPr>
        <p:spPr>
          <a:xfrm>
            <a:off x="5008680" y="3100069"/>
            <a:ext cx="1279281" cy="523220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a-DK" sz="1400" b="1" dirty="0">
                <a:latin typeface="Blender Thin" panose="02000406030000020004" pitchFamily="50" charset="0"/>
              </a:rPr>
              <a:t>Robåd kæntrer</a:t>
            </a:r>
          </a:p>
          <a:p>
            <a:pPr algn="ctr"/>
            <a:endParaRPr lang="da-DK" sz="1400" b="1" dirty="0">
              <a:latin typeface="Blender Thin" panose="02000406030000020004" pitchFamily="50" charset="0"/>
            </a:endParaRPr>
          </a:p>
        </p:txBody>
      </p:sp>
      <p:sp>
        <p:nvSpPr>
          <p:cNvPr id="24" name="Tekstfelt 23">
            <a:extLst>
              <a:ext uri="{FF2B5EF4-FFF2-40B4-BE49-F238E27FC236}">
                <a16:creationId xmlns:a16="http://schemas.microsoft.com/office/drawing/2014/main" id="{336B3FEB-1FCB-43A1-AEF7-9BFE46F743A6}"/>
              </a:ext>
            </a:extLst>
          </p:cNvPr>
          <p:cNvSpPr txBox="1"/>
          <p:nvPr/>
        </p:nvSpPr>
        <p:spPr>
          <a:xfrm>
            <a:off x="1067462" y="1728777"/>
            <a:ext cx="1279281" cy="27699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1200" b="1" dirty="0"/>
              <a:t>Risiko/ Trusler</a:t>
            </a:r>
          </a:p>
        </p:txBody>
      </p:sp>
      <p:cxnSp>
        <p:nvCxnSpPr>
          <p:cNvPr id="28" name="Lige forbindelse 27">
            <a:extLst>
              <a:ext uri="{FF2B5EF4-FFF2-40B4-BE49-F238E27FC236}">
                <a16:creationId xmlns:a16="http://schemas.microsoft.com/office/drawing/2014/main" id="{94322A7D-5715-4E70-9738-14695B8D7EEF}"/>
              </a:ext>
            </a:extLst>
          </p:cNvPr>
          <p:cNvCxnSpPr>
            <a:cxnSpLocks/>
          </p:cNvCxnSpPr>
          <p:nvPr/>
        </p:nvCxnSpPr>
        <p:spPr>
          <a:xfrm flipH="1" flipV="1">
            <a:off x="2709627" y="2195121"/>
            <a:ext cx="2299053" cy="904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ktangel 28">
            <a:extLst>
              <a:ext uri="{FF2B5EF4-FFF2-40B4-BE49-F238E27FC236}">
                <a16:creationId xmlns:a16="http://schemas.microsoft.com/office/drawing/2014/main" id="{BC4CFF70-B75E-4FB8-AA22-389677A9BD46}"/>
              </a:ext>
            </a:extLst>
          </p:cNvPr>
          <p:cNvSpPr/>
          <p:nvPr/>
        </p:nvSpPr>
        <p:spPr>
          <a:xfrm>
            <a:off x="736480" y="2195121"/>
            <a:ext cx="1963553" cy="227156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32" name="Lige forbindelse 31">
            <a:extLst>
              <a:ext uri="{FF2B5EF4-FFF2-40B4-BE49-F238E27FC236}">
                <a16:creationId xmlns:a16="http://schemas.microsoft.com/office/drawing/2014/main" id="{E8776938-BBE2-4785-97D8-3F06E4348F2F}"/>
              </a:ext>
            </a:extLst>
          </p:cNvPr>
          <p:cNvCxnSpPr>
            <a:cxnSpLocks/>
          </p:cNvCxnSpPr>
          <p:nvPr/>
        </p:nvCxnSpPr>
        <p:spPr>
          <a:xfrm flipH="1">
            <a:off x="2688839" y="3592783"/>
            <a:ext cx="2319841" cy="8729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ktangel 33">
            <a:extLst>
              <a:ext uri="{FF2B5EF4-FFF2-40B4-BE49-F238E27FC236}">
                <a16:creationId xmlns:a16="http://schemas.microsoft.com/office/drawing/2014/main" id="{22238FD3-08BF-4CBE-8B3B-51BEDCAE2EA4}"/>
              </a:ext>
            </a:extLst>
          </p:cNvPr>
          <p:cNvSpPr/>
          <p:nvPr/>
        </p:nvSpPr>
        <p:spPr>
          <a:xfrm>
            <a:off x="8974392" y="2195120"/>
            <a:ext cx="1963553" cy="22654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36" name="Lige forbindelse 35">
            <a:extLst>
              <a:ext uri="{FF2B5EF4-FFF2-40B4-BE49-F238E27FC236}">
                <a16:creationId xmlns:a16="http://schemas.microsoft.com/office/drawing/2014/main" id="{A33908C3-9321-47BE-BA72-F440BA93DA3B}"/>
              </a:ext>
            </a:extLst>
          </p:cNvPr>
          <p:cNvCxnSpPr>
            <a:cxnSpLocks/>
          </p:cNvCxnSpPr>
          <p:nvPr/>
        </p:nvCxnSpPr>
        <p:spPr>
          <a:xfrm flipV="1">
            <a:off x="6300408" y="2195121"/>
            <a:ext cx="2673984" cy="9049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Lige forbindelse 37">
            <a:extLst>
              <a:ext uri="{FF2B5EF4-FFF2-40B4-BE49-F238E27FC236}">
                <a16:creationId xmlns:a16="http://schemas.microsoft.com/office/drawing/2014/main" id="{F8A5BF00-7D99-4096-9988-60F20A99B67B}"/>
              </a:ext>
            </a:extLst>
          </p:cNvPr>
          <p:cNvCxnSpPr>
            <a:cxnSpLocks/>
          </p:cNvCxnSpPr>
          <p:nvPr/>
        </p:nvCxnSpPr>
        <p:spPr>
          <a:xfrm>
            <a:off x="6287961" y="3547355"/>
            <a:ext cx="2686431" cy="91325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Lige pilforbindelse 12">
            <a:extLst>
              <a:ext uri="{FF2B5EF4-FFF2-40B4-BE49-F238E27FC236}">
                <a16:creationId xmlns:a16="http://schemas.microsoft.com/office/drawing/2014/main" id="{18FEBE14-8232-4216-9E51-BF195B7EE57D}"/>
              </a:ext>
            </a:extLst>
          </p:cNvPr>
          <p:cNvCxnSpPr>
            <a:cxnSpLocks/>
            <a:stCxn id="22" idx="0"/>
            <a:endCxn id="2" idx="2"/>
          </p:cNvCxnSpPr>
          <p:nvPr/>
        </p:nvCxnSpPr>
        <p:spPr>
          <a:xfrm flipV="1">
            <a:off x="5648321" y="1859755"/>
            <a:ext cx="56364" cy="1240314"/>
          </a:xfrm>
          <a:prstGeom prst="straightConnector1">
            <a:avLst/>
          </a:prstGeom>
          <a:ln w="57150">
            <a:prstDash val="sys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kstfelt 7">
            <a:extLst>
              <a:ext uri="{FF2B5EF4-FFF2-40B4-BE49-F238E27FC236}">
                <a16:creationId xmlns:a16="http://schemas.microsoft.com/office/drawing/2014/main" id="{C5BD3FD0-6882-B26D-38A9-188CA21E8790}"/>
              </a:ext>
            </a:extLst>
          </p:cNvPr>
          <p:cNvSpPr txBox="1"/>
          <p:nvPr/>
        </p:nvSpPr>
        <p:spPr>
          <a:xfrm>
            <a:off x="8974392" y="1728776"/>
            <a:ext cx="1963553" cy="30777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1400" b="1" dirty="0">
                <a:latin typeface="Blender Thin" panose="02000406030000020004" pitchFamily="50" charset="0"/>
              </a:rPr>
              <a:t>Konsekvenser/Resultat</a:t>
            </a:r>
          </a:p>
        </p:txBody>
      </p:sp>
      <p:sp>
        <p:nvSpPr>
          <p:cNvPr id="19" name="Tekstfelt 18">
            <a:extLst>
              <a:ext uri="{FF2B5EF4-FFF2-40B4-BE49-F238E27FC236}">
                <a16:creationId xmlns:a16="http://schemas.microsoft.com/office/drawing/2014/main" id="{5AC1B085-24F9-4BC1-0C71-6F231E331A76}"/>
              </a:ext>
            </a:extLst>
          </p:cNvPr>
          <p:cNvSpPr txBox="1"/>
          <p:nvPr/>
        </p:nvSpPr>
        <p:spPr>
          <a:xfrm>
            <a:off x="2822321" y="3135682"/>
            <a:ext cx="1561460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1400" dirty="0">
                <a:latin typeface="Blender Thin" panose="02000406030000020004" pitchFamily="50" charset="0"/>
              </a:rPr>
              <a:t>Barriere til forebygge eventet</a:t>
            </a:r>
          </a:p>
        </p:txBody>
      </p:sp>
      <p:sp>
        <p:nvSpPr>
          <p:cNvPr id="21" name="Tekstfelt 20">
            <a:extLst>
              <a:ext uri="{FF2B5EF4-FFF2-40B4-BE49-F238E27FC236}">
                <a16:creationId xmlns:a16="http://schemas.microsoft.com/office/drawing/2014/main" id="{32F3FF02-DC78-EEE5-5731-4DD458340630}"/>
              </a:ext>
            </a:extLst>
          </p:cNvPr>
          <p:cNvSpPr txBox="1"/>
          <p:nvPr/>
        </p:nvSpPr>
        <p:spPr>
          <a:xfrm>
            <a:off x="7080417" y="3163286"/>
            <a:ext cx="1540685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1400" dirty="0">
                <a:latin typeface="Blender Thin" panose="02000406030000020004" pitchFamily="50" charset="0"/>
              </a:rPr>
              <a:t>Barriere til at afbøde eventet </a:t>
            </a:r>
          </a:p>
        </p:txBody>
      </p:sp>
      <p:sp>
        <p:nvSpPr>
          <p:cNvPr id="56" name="Tekstfelt 55">
            <a:extLst>
              <a:ext uri="{FF2B5EF4-FFF2-40B4-BE49-F238E27FC236}">
                <a16:creationId xmlns:a16="http://schemas.microsoft.com/office/drawing/2014/main" id="{1E9A1C6C-5D2B-6F3B-86E2-873B01C29E94}"/>
              </a:ext>
            </a:extLst>
          </p:cNvPr>
          <p:cNvSpPr txBox="1"/>
          <p:nvPr/>
        </p:nvSpPr>
        <p:spPr>
          <a:xfrm>
            <a:off x="662146" y="311360"/>
            <a:ext cx="6251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>
                <a:latin typeface="Blender Bold" panose="02000806030000020004" pitchFamily="50" charset="0"/>
              </a:rPr>
              <a:t>Gennemførelse af </a:t>
            </a:r>
            <a:r>
              <a:rPr lang="da-DK" sz="2800" dirty="0" err="1">
                <a:latin typeface="Blender Bold" panose="02000806030000020004" pitchFamily="50" charset="0"/>
              </a:rPr>
              <a:t>Bowtie</a:t>
            </a:r>
            <a:r>
              <a:rPr lang="da-DK" sz="2800" dirty="0">
                <a:latin typeface="Blender Bold" panose="02000806030000020004" pitchFamily="50" charset="0"/>
              </a:rPr>
              <a:t>-analyse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D864E656-4ED8-26DA-6454-B3E2CD94120D}"/>
              </a:ext>
            </a:extLst>
          </p:cNvPr>
          <p:cNvSpPr txBox="1"/>
          <p:nvPr/>
        </p:nvSpPr>
        <p:spPr>
          <a:xfrm>
            <a:off x="9118948" y="3671652"/>
            <a:ext cx="1653436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1400" dirty="0">
                <a:latin typeface="Blender Thin" panose="02000406030000020004" pitchFamily="50" charset="0"/>
              </a:rPr>
              <a:t>Medlemmer driver til søs</a:t>
            </a:r>
          </a:p>
        </p:txBody>
      </p:sp>
      <p:pic>
        <p:nvPicPr>
          <p:cNvPr id="273" name="Lyd 272">
            <a:extLst>
              <a:ext uri="{FF2B5EF4-FFF2-40B4-BE49-F238E27FC236}">
                <a16:creationId xmlns:a16="http://schemas.microsoft.com/office/drawing/2014/main" id="{A052F41E-B5F6-DE5B-16D8-CC141BD842B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A74B0905-4D8E-B84C-0A4F-5D1D36E42791}"/>
              </a:ext>
            </a:extLst>
          </p:cNvPr>
          <p:cNvSpPr txBox="1"/>
          <p:nvPr/>
        </p:nvSpPr>
        <p:spPr>
          <a:xfrm>
            <a:off x="9332536" y="103695"/>
            <a:ext cx="2707064" cy="812800"/>
          </a:xfrm>
          <a:prstGeom prst="rect">
            <a:avLst/>
          </a:prstGeom>
          <a:solidFill>
            <a:srgbClr val="F8F5F0"/>
          </a:solidFill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222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166"/>
    </mc:Choice>
    <mc:Fallback xmlns="">
      <p:transition spd="slow" advTm="1151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3"/>
                </p:tgtEl>
              </p:cMediaNode>
            </p:audio>
          </p:childTnLst>
        </p:cTn>
      </p:par>
    </p:tnLst>
    <p:bldLst>
      <p:bldP spid="2" grpId="0" animBg="1"/>
      <p:bldP spid="4" grpId="0" animBg="1"/>
      <p:bldP spid="6" grpId="0" animBg="1"/>
      <p:bldP spid="10" grpId="0" animBg="1"/>
      <p:bldP spid="12" grpId="0" animBg="1"/>
      <p:bldP spid="14" grpId="0" animBg="1"/>
      <p:bldP spid="16" grpId="0" animBg="1"/>
      <p:bldP spid="19" grpId="0" animBg="1"/>
      <p:bldP spid="21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0B9FB6-B135-32F2-AAC0-084E5D7AA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Blender Bold" panose="02000806030000020004" pitchFamily="50" charset="0"/>
              </a:rPr>
              <a:t>Øvelse 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2BE4FCC-F7E0-09CE-DE38-C9EC8B03E3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492DBCE6-45AD-C369-496F-3BE7B33281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da-DK" sz="2400" dirty="0">
                <a:latin typeface="Blender Thin" panose="02000406030000020004" pitchFamily="50" charset="0"/>
                <a:ea typeface="Source Sans Pro Light"/>
                <a:cs typeface="Calibri" panose="020F0502020204030204" pitchFamily="34" charset="0"/>
              </a:rPr>
              <a:t>Brug 10 min på at:</a:t>
            </a:r>
          </a:p>
          <a:p>
            <a:pPr>
              <a:lnSpc>
                <a:spcPct val="150000"/>
              </a:lnSpc>
            </a:pPr>
            <a:r>
              <a:rPr lang="da-DK" sz="1800" dirty="0">
                <a:latin typeface="Blender Thin" panose="02000406030000020004" pitchFamily="50" charset="0"/>
                <a:ea typeface="Source Sans Pro Light"/>
                <a:cs typeface="Calibri" panose="020F0502020204030204" pitchFamily="34" charset="0"/>
              </a:rPr>
              <a:t>1. Anvend </a:t>
            </a:r>
            <a:r>
              <a:rPr lang="da-DK" sz="1800" dirty="0" err="1">
                <a:latin typeface="Blender Thin" panose="02000406030000020004" pitchFamily="50" charset="0"/>
                <a:ea typeface="Source Sans Pro Light"/>
                <a:cs typeface="Calibri" panose="020F0502020204030204" pitchFamily="34" charset="0"/>
              </a:rPr>
              <a:t>bowtie</a:t>
            </a:r>
            <a:r>
              <a:rPr lang="da-DK" dirty="0">
                <a:latin typeface="Blender Thin" panose="02000406030000020004" pitchFamily="50" charset="0"/>
                <a:ea typeface="Source Sans Pro Light"/>
                <a:cs typeface="Calibri" panose="020F0502020204030204" pitchFamily="34" charset="0"/>
              </a:rPr>
              <a:t>-</a:t>
            </a:r>
            <a:r>
              <a:rPr lang="da-DK" sz="1800" dirty="0">
                <a:latin typeface="Blender Thin" panose="02000406030000020004" pitchFamily="50" charset="0"/>
                <a:ea typeface="Source Sans Pro Light"/>
                <a:cs typeface="Calibri" panose="020F0502020204030204" pitchFamily="34" charset="0"/>
              </a:rPr>
              <a:t>analyse som vist og forklaret - reflekter først over eksemplet fra sidste slide.</a:t>
            </a:r>
          </a:p>
          <a:p>
            <a:pPr>
              <a:lnSpc>
                <a:spcPct val="150000"/>
              </a:lnSpc>
            </a:pPr>
            <a:r>
              <a:rPr lang="da-DK" sz="1800" dirty="0">
                <a:latin typeface="Blender Thin" panose="02000406030000020004" pitchFamily="50" charset="0"/>
                <a:ea typeface="Source Sans Pro Light"/>
                <a:cs typeface="Calibri" panose="020F0502020204030204" pitchFamily="34" charset="0"/>
              </a:rPr>
              <a:t>2. Tegn </a:t>
            </a:r>
            <a:r>
              <a:rPr lang="da-DK" dirty="0">
                <a:latin typeface="Blender Thin" panose="02000406030000020004" pitchFamily="50" charset="0"/>
                <a:ea typeface="Source Sans Pro Light"/>
                <a:cs typeface="Calibri" panose="020F0502020204030204" pitchFamily="34" charset="0"/>
              </a:rPr>
              <a:t>en </a:t>
            </a:r>
            <a:r>
              <a:rPr lang="da-DK" dirty="0" err="1">
                <a:latin typeface="Blender Thin" panose="02000406030000020004" pitchFamily="50" charset="0"/>
                <a:ea typeface="Source Sans Pro Light"/>
                <a:cs typeface="Calibri" panose="020F0502020204030204" pitchFamily="34" charset="0"/>
              </a:rPr>
              <a:t>bowtie</a:t>
            </a:r>
            <a:r>
              <a:rPr lang="da-DK" dirty="0">
                <a:latin typeface="Blender Thin" panose="02000406030000020004" pitchFamily="50" charset="0"/>
                <a:ea typeface="Source Sans Pro Light"/>
                <a:cs typeface="Calibri" panose="020F0502020204030204" pitchFamily="34" charset="0"/>
              </a:rPr>
              <a:t>-analyse i hånden og indlæg de barriere, som du/I tænker det kan forebygge eller afhjælpe eventet</a:t>
            </a:r>
            <a:endParaRPr lang="da-DK" sz="1800" dirty="0">
              <a:latin typeface="Blender Thin" panose="02000406030000020004" pitchFamily="50" charset="0"/>
              <a:ea typeface="Source Sans Pro Light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da-DK" sz="1800" dirty="0">
              <a:latin typeface="Blender Thin" panose="02000406030000020004" pitchFamily="50" charset="0"/>
              <a:ea typeface="Source Sans Pro Light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da-DK" sz="1800" dirty="0">
                <a:latin typeface="Blender Thin" panose="02000406030000020004" pitchFamily="50" charset="0"/>
                <a:ea typeface="Source Sans Pro Light"/>
                <a:cs typeface="Calibri" panose="020F0502020204030204" pitchFamily="34" charset="0"/>
              </a:rPr>
              <a:t>Sæt kurset på pause </a:t>
            </a:r>
            <a:r>
              <a:rPr lang="da-DK" sz="1800" b="1" dirty="0">
                <a:latin typeface="Blender Thin" panose="02000406030000020004" pitchFamily="50" charset="0"/>
                <a:ea typeface="Source Sans Pro Light"/>
                <a:cs typeface="Calibri" panose="020F0502020204030204" pitchFamily="34" charset="0"/>
              </a:rPr>
              <a:t>(Tryk på S) </a:t>
            </a:r>
            <a:r>
              <a:rPr lang="da-DK" sz="1800" dirty="0">
                <a:latin typeface="Blender Thin" panose="02000406030000020004" pitchFamily="50" charset="0"/>
                <a:ea typeface="Source Sans Pro Light"/>
                <a:cs typeface="Calibri" panose="020F0502020204030204" pitchFamily="34" charset="0"/>
              </a:rPr>
              <a:t>og start op </a:t>
            </a:r>
            <a:r>
              <a:rPr lang="da-DK" sz="1800" b="1" dirty="0">
                <a:latin typeface="Blender Thin" panose="02000406030000020004" pitchFamily="50" charset="0"/>
                <a:ea typeface="Source Sans Pro Light"/>
                <a:cs typeface="Calibri" panose="020F0502020204030204" pitchFamily="34" charset="0"/>
              </a:rPr>
              <a:t>(Tryk på S) </a:t>
            </a:r>
            <a:r>
              <a:rPr lang="da-DK" sz="1800" dirty="0">
                <a:latin typeface="Blender Thin" panose="02000406030000020004" pitchFamily="50" charset="0"/>
                <a:ea typeface="Source Sans Pro Light"/>
                <a:cs typeface="Calibri" panose="020F0502020204030204" pitchFamily="34" charset="0"/>
              </a:rPr>
              <a:t>igen, når du har lavet din </a:t>
            </a:r>
            <a:r>
              <a:rPr lang="da-DK" sz="1800" dirty="0" err="1">
                <a:latin typeface="Blender Thin" panose="02000406030000020004" pitchFamily="50" charset="0"/>
                <a:ea typeface="Source Sans Pro Light"/>
                <a:cs typeface="Calibri" panose="020F0502020204030204" pitchFamily="34" charset="0"/>
              </a:rPr>
              <a:t>bowtie</a:t>
            </a:r>
            <a:r>
              <a:rPr lang="da-DK" sz="1800" dirty="0">
                <a:latin typeface="Blender Thin" panose="02000406030000020004" pitchFamily="50" charset="0"/>
                <a:ea typeface="Source Sans Pro Light"/>
                <a:cs typeface="Calibri" panose="020F0502020204030204" pitchFamily="34" charset="0"/>
              </a:rPr>
              <a:t>-analyse</a:t>
            </a:r>
            <a:endParaRPr lang="da-DK" sz="1800" dirty="0">
              <a:latin typeface="Blender Thin" panose="02000406030000020004" pitchFamily="50" charset="0"/>
              <a:cs typeface="Calibri" panose="020F0502020204030204" pitchFamily="34" charset="0"/>
            </a:endParaRPr>
          </a:p>
          <a:p>
            <a:endParaRPr lang="da-DK" dirty="0"/>
          </a:p>
        </p:txBody>
      </p:sp>
      <p:pic>
        <p:nvPicPr>
          <p:cNvPr id="79" name="Lyd 78">
            <a:extLst>
              <a:ext uri="{FF2B5EF4-FFF2-40B4-BE49-F238E27FC236}">
                <a16:creationId xmlns:a16="http://schemas.microsoft.com/office/drawing/2014/main" id="{4AF968AC-2461-0A2A-03BD-7253D5B10B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61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89"/>
    </mc:Choice>
    <mc:Fallback xmlns="">
      <p:transition spd="slow" advTm="245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 descr="Et billede, der indeholder tekst, skærmbillede, kvadratisk, Rektangel&#10;&#10;Automatisk genereret beskrivelse">
            <a:extLst>
              <a:ext uri="{FF2B5EF4-FFF2-40B4-BE49-F238E27FC236}">
                <a16:creationId xmlns:a16="http://schemas.microsoft.com/office/drawing/2014/main" id="{872FC5D6-A02A-1806-4773-D62AD4DD1F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0000"/>
          </a:blip>
          <a:srcRect l="6494" r="6839" b="-1"/>
          <a:stretch/>
        </p:blipFill>
        <p:spPr>
          <a:xfrm>
            <a:off x="0" y="2"/>
            <a:ext cx="12191978" cy="6857998"/>
          </a:xfrm>
          <a:prstGeom prst="rect">
            <a:avLst/>
          </a:prstGeom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995C3209-4959-660D-80DC-A8AF8588EB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89" y="528482"/>
            <a:ext cx="9144000" cy="2900518"/>
          </a:xfrm>
        </p:spPr>
        <p:txBody>
          <a:bodyPr lIns="91440" tIns="45720" rIns="91440" bIns="45720" anchor="b">
            <a:normAutofit/>
          </a:bodyPr>
          <a:lstStyle/>
          <a:p>
            <a:r>
              <a:rPr lang="da-DK" sz="5400" dirty="0">
                <a:latin typeface="Blender Bold" panose="02000806030000020004" pitchFamily="50" charset="0"/>
                <a:cs typeface="Calibri"/>
              </a:rPr>
              <a:t>Step 4 - Hvad er risikoniveauet</a:t>
            </a:r>
            <a:endParaRPr lang="da-DK" sz="5400" dirty="0">
              <a:latin typeface="Blender Bold" panose="02000806030000020004" pitchFamily="50" charset="0"/>
              <a:cs typeface="Calibri" panose="020F0502020204030204" pitchFamily="34" charset="0"/>
            </a:endParaRPr>
          </a:p>
        </p:txBody>
      </p:sp>
      <p:pic>
        <p:nvPicPr>
          <p:cNvPr id="17" name="Lyd 16">
            <a:extLst>
              <a:ext uri="{FF2B5EF4-FFF2-40B4-BE49-F238E27FC236}">
                <a16:creationId xmlns:a16="http://schemas.microsoft.com/office/drawing/2014/main" id="{566F30D7-6F69-55EE-CED6-9267CD2FCD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68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34"/>
    </mc:Choice>
    <mc:Fallback xmlns="">
      <p:transition spd="slow" advTm="17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6E7F3E-F772-C70A-0FBD-CE81D7420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da-DK" dirty="0">
                <a:latin typeface="Blender Bold" panose="02000806030000020004" pitchFamily="50" charset="0"/>
                <a:ea typeface="Source Sans Pro"/>
              </a:rPr>
              <a:t>Risikoniveauet</a:t>
            </a:r>
            <a:endParaRPr lang="da-DK" dirty="0">
              <a:latin typeface="Blender Bold" panose="02000806030000020004" pitchFamily="50" charset="0"/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36A310C-D72F-55DA-7D5F-72D826EACD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0266434-11B8-9178-DD6E-D40874562B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48426" y="1701363"/>
            <a:ext cx="5738124" cy="3983475"/>
          </a:xfrm>
        </p:spPr>
        <p:txBody>
          <a:bodyPr lIns="91440" tIns="45720" rIns="91440" bIns="45720" anchor="t"/>
          <a:lstStyle/>
          <a:p>
            <a:r>
              <a:rPr lang="da-DK" sz="2000" dirty="0">
                <a:latin typeface="Blender Thin" panose="02000406030000020004" pitchFamily="50" charset="0"/>
                <a:ea typeface="Source Sans Pro Light"/>
                <a:cs typeface="Calibri" panose="020F0502020204030204" pitchFamily="34" charset="0"/>
              </a:rPr>
              <a:t>Efter reducering af de identificeret risici har vi fundet frem til vores risikoniveau.</a:t>
            </a:r>
          </a:p>
          <a:p>
            <a:pPr marL="285750" indent="-285750">
              <a:buFont typeface="Calibri" panose="020B0604020202020204" pitchFamily="34" charset="0"/>
              <a:buChar char="-"/>
            </a:pPr>
            <a:endParaRPr lang="da-DK" dirty="0">
              <a:latin typeface="Blender Thin" panose="02000406030000020004" pitchFamily="50" charset="0"/>
              <a:ea typeface="Source Sans Pro Light"/>
              <a:cs typeface="Calibri" panose="020F0502020204030204" pitchFamily="34" charset="0"/>
            </a:endParaRPr>
          </a:p>
          <a:p>
            <a:pPr marL="285750" indent="-285750">
              <a:buFont typeface="Calibri" panose="020B0604020202020204" pitchFamily="34" charset="0"/>
              <a:buChar char="-"/>
            </a:pPr>
            <a:r>
              <a:rPr lang="da-DK" dirty="0">
                <a:latin typeface="Blender Thin" panose="02000406030000020004" pitchFamily="50" charset="0"/>
                <a:ea typeface="Source Sans Pro Light"/>
                <a:cs typeface="Calibri" panose="020F0502020204030204" pitchFamily="34" charset="0"/>
              </a:rPr>
              <a:t>Risikoniveauet bruges til vurdere om vi skal gennemføre vores aktivitet eller ej. </a:t>
            </a:r>
          </a:p>
          <a:p>
            <a:pPr marL="285750" indent="-285750">
              <a:buFont typeface="Calibri" panose="020B0604020202020204" pitchFamily="34" charset="0"/>
              <a:buChar char="-"/>
            </a:pPr>
            <a:endParaRPr lang="da-DK" dirty="0">
              <a:latin typeface="Blender Thin" panose="02000406030000020004" pitchFamily="50" charset="0"/>
              <a:ea typeface="Source Sans Pro Light"/>
              <a:cs typeface="Calibri" panose="020F0502020204030204" pitchFamily="34" charset="0"/>
            </a:endParaRPr>
          </a:p>
          <a:p>
            <a:pPr marL="285750" indent="-285750">
              <a:buFont typeface="Calibri" panose="020B0604020202020204" pitchFamily="34" charset="0"/>
              <a:buChar char="-"/>
            </a:pPr>
            <a:r>
              <a:rPr lang="da-DK" dirty="0">
                <a:latin typeface="Blender Thin" panose="02000406030000020004" pitchFamily="50" charset="0"/>
                <a:ea typeface="Source Sans Pro Light"/>
                <a:cs typeface="Calibri" panose="020F0502020204030204" pitchFamily="34" charset="0"/>
              </a:rPr>
              <a:t>Der vil altid være en risiko forbundet med roning.  Derfor arbejder man ud fra ALARP-princippet som uddybes på næste slide. 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7BEAAA48-B197-FCEF-A446-030BDEDEF3C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026" name="Picture 2" descr="Identifying Hazards and Risk Assessment Rating">
            <a:extLst>
              <a:ext uri="{FF2B5EF4-FFF2-40B4-BE49-F238E27FC236}">
                <a16:creationId xmlns:a16="http://schemas.microsoft.com/office/drawing/2014/main" id="{F31AEDD3-3C37-3C49-0B67-D2579AC2B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151" y="1701363"/>
            <a:ext cx="4384410" cy="324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Lyd 1033">
            <a:extLst>
              <a:ext uri="{FF2B5EF4-FFF2-40B4-BE49-F238E27FC236}">
                <a16:creationId xmlns:a16="http://schemas.microsoft.com/office/drawing/2014/main" id="{C3E7D4EE-5301-1932-1947-45917B54D31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001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64"/>
    </mc:Choice>
    <mc:Fallback xmlns="">
      <p:transition spd="slow" advTm="27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E23BAD-5F9E-0B0C-50F2-63723DAF2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4507"/>
            <a:ext cx="10515600" cy="610998"/>
          </a:xfrm>
        </p:spPr>
        <p:txBody>
          <a:bodyPr lIns="91440" tIns="45720" rIns="91440" bIns="45720">
            <a:normAutofit/>
          </a:bodyPr>
          <a:lstStyle/>
          <a:p>
            <a:r>
              <a:rPr lang="da-DK" sz="3700" dirty="0">
                <a:latin typeface="Blender Bold" panose="02000806030000020004" pitchFamily="50" charset="0"/>
              </a:rPr>
              <a:t>ALARP- Princippet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93F6301-714D-6650-76E5-B113C4020A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46944" y="936949"/>
            <a:ext cx="10298112" cy="425450"/>
          </a:xfrm>
        </p:spPr>
        <p:txBody>
          <a:bodyPr lIns="91440" tIns="45720" rIns="91440" bIns="45720" anchor="t"/>
          <a:lstStyle/>
          <a:p>
            <a:endParaRPr lang="en-US">
              <a:ea typeface="Source Sans Pro Light"/>
            </a:endParaRP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EDFE488-83A6-D907-D645-FE65338762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66813" y="1714500"/>
            <a:ext cx="6048375" cy="3770218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da-DK" b="1" i="1" dirty="0">
                <a:latin typeface="Blender Thin" panose="02000406030000020004" pitchFamily="50" charset="0"/>
                <a:cs typeface="Calibri"/>
              </a:rPr>
              <a:t>As low as </a:t>
            </a:r>
            <a:r>
              <a:rPr lang="da-DK" b="1" i="1" dirty="0" err="1">
                <a:latin typeface="Blender Thin" panose="02000406030000020004" pitchFamily="50" charset="0"/>
                <a:cs typeface="Calibri"/>
              </a:rPr>
              <a:t>reasonable</a:t>
            </a:r>
            <a:r>
              <a:rPr lang="da-DK" b="1" i="1" dirty="0">
                <a:latin typeface="Blender Thin" panose="02000406030000020004" pitchFamily="50" charset="0"/>
                <a:cs typeface="Calibri"/>
              </a:rPr>
              <a:t> </a:t>
            </a:r>
            <a:r>
              <a:rPr lang="da-DK" b="1" i="1" dirty="0" err="1">
                <a:latin typeface="Blender Thin" panose="02000406030000020004" pitchFamily="50" charset="0"/>
                <a:cs typeface="Calibri"/>
              </a:rPr>
              <a:t>practicable</a:t>
            </a:r>
            <a:r>
              <a:rPr lang="da-DK" b="1" i="1" dirty="0">
                <a:latin typeface="Blender Thin" panose="02000406030000020004" pitchFamily="50" charset="0"/>
                <a:cs typeface="Calibri"/>
              </a:rPr>
              <a:t> (ALARP)</a:t>
            </a:r>
            <a:r>
              <a:rPr lang="da-DK" b="1" dirty="0">
                <a:latin typeface="Blender Thin" panose="02000406030000020004" pitchFamily="50" charset="0"/>
                <a:cs typeface="Calibri"/>
              </a:rPr>
              <a:t> </a:t>
            </a:r>
            <a:r>
              <a:rPr lang="da-DK" dirty="0">
                <a:latin typeface="Blender Thin" panose="02000406030000020004" pitchFamily="50" charset="0"/>
                <a:cs typeface="Calibri"/>
              </a:rPr>
              <a:t>er et begreb som siger, at man skal reducerer risikoen, så meget som det giver mening. </a:t>
            </a:r>
            <a:endParaRPr lang="da-DK" dirty="0">
              <a:latin typeface="Blender Thin" panose="02000406030000020004" pitchFamily="50" charset="0"/>
              <a:ea typeface="Source Sans Pro Light"/>
              <a:cs typeface="Calibri"/>
            </a:endParaRPr>
          </a:p>
          <a:p>
            <a:pPr marL="285750" indent="-285750">
              <a:buFont typeface="Calibri" panose="020B0604020202020204" pitchFamily="34" charset="0"/>
              <a:buChar char="-"/>
            </a:pPr>
            <a:r>
              <a:rPr lang="da-DK" dirty="0" err="1">
                <a:latin typeface="Blender Thin" panose="02000406030000020004" pitchFamily="50" charset="0"/>
                <a:cs typeface="Calibri"/>
              </a:rPr>
              <a:t>Bowtie</a:t>
            </a:r>
            <a:r>
              <a:rPr lang="da-DK" dirty="0">
                <a:latin typeface="Blender Thin" panose="02000406030000020004" pitchFamily="50" charset="0"/>
                <a:cs typeface="Calibri"/>
              </a:rPr>
              <a:t>-analyse </a:t>
            </a:r>
          </a:p>
          <a:p>
            <a:pPr marL="285750" indent="-285750">
              <a:buFont typeface="Calibri" panose="020B0604020202020204" pitchFamily="34" charset="0"/>
              <a:buChar char="-"/>
            </a:pPr>
            <a:r>
              <a:rPr lang="da-DK" dirty="0">
                <a:latin typeface="Blender Thin" panose="02000406030000020004" pitchFamily="50" charset="0"/>
                <a:cs typeface="Calibri"/>
              </a:rPr>
              <a:t>Hvis der stadig er risici, kan man overveje flere sikkerhedsforanstaltninger.</a:t>
            </a:r>
          </a:p>
          <a:p>
            <a:pPr marL="285750" indent="-285750">
              <a:buFont typeface="Calibri" panose="020B0604020202020204" pitchFamily="34" charset="0"/>
              <a:buChar char="-"/>
            </a:pPr>
            <a:r>
              <a:rPr lang="da-DK" dirty="0">
                <a:latin typeface="Blender Thin" panose="02000406030000020004" pitchFamily="50" charset="0"/>
                <a:cs typeface="Calibri"/>
              </a:rPr>
              <a:t>Skal ikke være for ressourcekrævende. </a:t>
            </a:r>
            <a:endParaRPr lang="da-DK" dirty="0">
              <a:latin typeface="Blender Thin" panose="02000406030000020004" pitchFamily="50" charset="0"/>
              <a:ea typeface="Source Sans Pro Light"/>
            </a:endParaRPr>
          </a:p>
          <a:p>
            <a:pPr marL="285750" indent="-285750">
              <a:buFont typeface="Calibri" panose="020B0604020202020204" pitchFamily="34" charset="0"/>
              <a:buChar char="-"/>
            </a:pPr>
            <a:endParaRPr lang="da-DK" dirty="0"/>
          </a:p>
        </p:txBody>
      </p:sp>
      <p:pic>
        <p:nvPicPr>
          <p:cNvPr id="6" name="Pladsholder til indhold 5" descr="So what is ALARP? - Risktec">
            <a:extLst>
              <a:ext uri="{FF2B5EF4-FFF2-40B4-BE49-F238E27FC236}">
                <a16:creationId xmlns:a16="http://schemas.microsoft.com/office/drawing/2014/main" id="{B50A6B2C-4F95-2EB0-2057-6BB5C3B4B008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7096440" y="1543891"/>
            <a:ext cx="4212501" cy="4042522"/>
          </a:xfrm>
          <a:noFill/>
        </p:spPr>
      </p:pic>
      <p:pic>
        <p:nvPicPr>
          <p:cNvPr id="41" name="Lyd 40">
            <a:extLst>
              <a:ext uri="{FF2B5EF4-FFF2-40B4-BE49-F238E27FC236}">
                <a16:creationId xmlns:a16="http://schemas.microsoft.com/office/drawing/2014/main" id="{E6DFAA52-FE1A-2E54-5809-42F834B620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76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741"/>
    </mc:Choice>
    <mc:Fallback xmlns="">
      <p:transition spd="slow" advTm="507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A77B3C-EFA8-4F2F-63C9-876FC9025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Blender Bold" panose="02000806030000020004" pitchFamily="50" charset="0"/>
              </a:rPr>
              <a:t>Hvad lærer du i dette kursus? 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FF59546-76F0-CD1D-38F6-41C9B9F93A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F4CDBEAE-FB76-8F32-BE1A-D6E5E0E007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4079" y="1689448"/>
            <a:ext cx="5233988" cy="3970338"/>
          </a:xfrm>
        </p:spPr>
        <p:txBody>
          <a:bodyPr/>
          <a:lstStyle/>
          <a:p>
            <a:pPr algn="l" rtl="0" fontAlgn="base"/>
            <a:endParaRPr lang="da-DK" dirty="0">
              <a:solidFill>
                <a:srgbClr val="000000"/>
              </a:solidFill>
              <a:latin typeface="Blender Bold" panose="02000806030000020004" pitchFamily="50" charset="0"/>
            </a:endParaRPr>
          </a:p>
          <a:p>
            <a:pPr algn="l" rtl="0" fontAlgn="base"/>
            <a:r>
              <a:rPr lang="da-DK" b="1" dirty="0">
                <a:solidFill>
                  <a:srgbClr val="000000"/>
                </a:solidFill>
                <a:latin typeface="Blender Thin" panose="02000406030000020004" pitchFamily="50" charset="0"/>
              </a:rPr>
              <a:t>Du kommer til at lære at: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000000"/>
                </a:solidFill>
                <a:latin typeface="Blender Thin" panose="02000406030000020004" pitchFamily="50" charset="0"/>
              </a:rPr>
              <a:t>Risikoidentificere vha. metoderne SWOT- analyse og brainstorm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000000"/>
                </a:solidFill>
                <a:latin typeface="Blender Thin" panose="02000406030000020004" pitchFamily="50" charset="0"/>
              </a:rPr>
              <a:t>Arbejde med risikomatrice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000000"/>
                </a:solidFill>
                <a:latin typeface="Blender Thin" panose="02000406030000020004" pitchFamily="50" charset="0"/>
              </a:rPr>
              <a:t>Arbejde med </a:t>
            </a:r>
            <a:r>
              <a:rPr lang="da-DK" dirty="0" err="1">
                <a:solidFill>
                  <a:srgbClr val="000000"/>
                </a:solidFill>
                <a:latin typeface="Blender Thin" panose="02000406030000020004" pitchFamily="50" charset="0"/>
              </a:rPr>
              <a:t>bowtie</a:t>
            </a:r>
            <a:r>
              <a:rPr lang="da-DK" dirty="0">
                <a:solidFill>
                  <a:srgbClr val="000000"/>
                </a:solidFill>
                <a:latin typeface="Blender Thin" panose="02000406030000020004" pitchFamily="50" charset="0"/>
              </a:rPr>
              <a:t> analyse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000000"/>
                </a:solidFill>
                <a:latin typeface="Blender Thin" panose="02000406030000020004" pitchFamily="50" charset="0"/>
              </a:rPr>
              <a:t>Arbejde med risikoniveau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000000"/>
                </a:solidFill>
                <a:latin typeface="Blender Thin" panose="02000406030000020004" pitchFamily="50" charset="0"/>
              </a:rPr>
              <a:t>Udarbejde en risikohåndtering</a:t>
            </a:r>
            <a:endParaRPr lang="da-DK" dirty="0">
              <a:latin typeface="Blender Thin" panose="02000406030000020004" pitchFamily="50" charset="0"/>
            </a:endParaRPr>
          </a:p>
        </p:txBody>
      </p:sp>
      <p:pic>
        <p:nvPicPr>
          <p:cNvPr id="246" name="Lyd 245">
            <a:extLst>
              <a:ext uri="{FF2B5EF4-FFF2-40B4-BE49-F238E27FC236}">
                <a16:creationId xmlns:a16="http://schemas.microsoft.com/office/drawing/2014/main" id="{6FBD433C-D8D6-91EE-401F-2497624B60C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213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75"/>
    </mc:Choice>
    <mc:Fallback xmlns="">
      <p:transition spd="slow" advTm="332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F147E1-124E-94E5-F326-91FAF3EFE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Blender Bold" panose="02000806030000020004" pitchFamily="50" charset="0"/>
              </a:rPr>
              <a:t>Risikoniveau efter tiltag 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07DE09E-4917-F149-CBAF-8C11A83D95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5" name="Pladsholder til indhold 10" descr="Et billede, der indeholder tekst, skærmbillede, kvadratisk, nummer/tal&#10;&#10;Beskrivelsen er genereret automatisk">
            <a:extLst>
              <a:ext uri="{FF2B5EF4-FFF2-40B4-BE49-F238E27FC236}">
                <a16:creationId xmlns:a16="http://schemas.microsoft.com/office/drawing/2014/main" id="{BFBCAC99-C735-4F02-5EB1-3BA4B3C311D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1730335" y="1557851"/>
            <a:ext cx="8550583" cy="4363200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F76E09E6-7A48-4C68-A1AD-591D6E3E4DB2}"/>
              </a:ext>
            </a:extLst>
          </p:cNvPr>
          <p:cNvSpPr/>
          <p:nvPr/>
        </p:nvSpPr>
        <p:spPr>
          <a:xfrm>
            <a:off x="5271209" y="3738719"/>
            <a:ext cx="431092" cy="32528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DC463D4C-08E9-7627-ADAF-CEC03DDEBD8D}"/>
              </a:ext>
            </a:extLst>
          </p:cNvPr>
          <p:cNvSpPr/>
          <p:nvPr/>
        </p:nvSpPr>
        <p:spPr>
          <a:xfrm>
            <a:off x="7986785" y="2509159"/>
            <a:ext cx="373190" cy="39253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Højrepil 7">
            <a:extLst>
              <a:ext uri="{FF2B5EF4-FFF2-40B4-BE49-F238E27FC236}">
                <a16:creationId xmlns:a16="http://schemas.microsoft.com/office/drawing/2014/main" id="{FEDC4709-4AAB-BF9C-FF41-A39A847861B1}"/>
              </a:ext>
            </a:extLst>
          </p:cNvPr>
          <p:cNvSpPr/>
          <p:nvPr/>
        </p:nvSpPr>
        <p:spPr>
          <a:xfrm rot="9111289">
            <a:off x="5625685" y="2909466"/>
            <a:ext cx="2006624" cy="804118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59" name="Lyd 58">
            <a:extLst>
              <a:ext uri="{FF2B5EF4-FFF2-40B4-BE49-F238E27FC236}">
                <a16:creationId xmlns:a16="http://schemas.microsoft.com/office/drawing/2014/main" id="{95353BB4-2238-65F2-D966-26EC3CB6FB1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D50190F3-7BD9-D1BB-7DF9-F3E77616EDA6}"/>
              </a:ext>
            </a:extLst>
          </p:cNvPr>
          <p:cNvSpPr txBox="1"/>
          <p:nvPr/>
        </p:nvSpPr>
        <p:spPr>
          <a:xfrm>
            <a:off x="11289792" y="27919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a-DK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412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851"/>
    </mc:Choice>
    <mc:Fallback xmlns="">
      <p:transition spd="slow" advTm="558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nd Hånd skrive Hvad er din plan? med sort markør på visuel fm —  Stock-foto © j.dudzinski #99865658">
            <a:extLst>
              <a:ext uri="{FF2B5EF4-FFF2-40B4-BE49-F238E27FC236}">
                <a16:creationId xmlns:a16="http://schemas.microsoft.com/office/drawing/2014/main" id="{A86FC612-F1E4-83D5-7FB1-9CC4B8B028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7" b="17533"/>
          <a:stretch/>
        </p:blipFill>
        <p:spPr bwMode="auto">
          <a:xfrm>
            <a:off x="0" y="0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4CC7A69-33C0-767B-3D80-76A4C92EB3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7052" y="2358689"/>
            <a:ext cx="10043453" cy="1199265"/>
          </a:xfrm>
        </p:spPr>
        <p:txBody>
          <a:bodyPr lIns="91440" tIns="45720" rIns="91440" bIns="45720" anchor="b">
            <a:normAutofit/>
          </a:bodyPr>
          <a:lstStyle/>
          <a:p>
            <a:r>
              <a:rPr lang="da-DK" dirty="0">
                <a:latin typeface="Blender Bold" panose="02000806030000020004" pitchFamily="50" charset="0"/>
                <a:cs typeface="Calibri"/>
              </a:rPr>
              <a:t>Step 5 - Risikohåndteringsplan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034C1327-176A-C8D4-9FCC-1C000B4DAB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6779" y="5916642"/>
            <a:ext cx="9144000" cy="1098395"/>
          </a:xfrm>
        </p:spPr>
        <p:txBody>
          <a:bodyPr>
            <a:normAutofit/>
          </a:bodyPr>
          <a:lstStyle/>
          <a:p>
            <a:r>
              <a:rPr lang="da-DK" dirty="0">
                <a:latin typeface="Blender Bold" panose="02000806030000020004" pitchFamily="50" charset="0"/>
              </a:rPr>
              <a:t>Hvordan styrer vi vores risici?</a:t>
            </a:r>
          </a:p>
        </p:txBody>
      </p:sp>
      <p:pic>
        <p:nvPicPr>
          <p:cNvPr id="21" name="Lyd 20">
            <a:extLst>
              <a:ext uri="{FF2B5EF4-FFF2-40B4-BE49-F238E27FC236}">
                <a16:creationId xmlns:a16="http://schemas.microsoft.com/office/drawing/2014/main" id="{CB61F166-7D4E-9DFE-792B-FE9AC0C3AD0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898.910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F09C833F-3BA5-2D40-7756-D4AF334BC948}"/>
              </a:ext>
            </a:extLst>
          </p:cNvPr>
          <p:cNvSpPr txBox="1"/>
          <p:nvPr/>
        </p:nvSpPr>
        <p:spPr>
          <a:xfrm>
            <a:off x="367645" y="707009"/>
            <a:ext cx="2290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u="sng" dirty="0">
                <a:latin typeface="Blender Thin" panose="02000406030000020004" pitchFamily="50" charset="0"/>
              </a:rPr>
              <a:t>Nyt billede af roere eller lign. indsættes</a:t>
            </a:r>
          </a:p>
        </p:txBody>
      </p:sp>
    </p:spTree>
    <p:extLst>
      <p:ext uri="{BB962C8B-B14F-4D97-AF65-F5344CB8AC3E}">
        <p14:creationId xmlns:p14="http://schemas.microsoft.com/office/powerpoint/2010/main" val="116469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74"/>
    </mc:Choice>
    <mc:Fallback xmlns="">
      <p:transition spd="slow" advTm="143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6EBE3F6-9CDF-2D51-774A-6D857B4AA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Blender Bold" panose="02000806030000020004" pitchFamily="50" charset="0"/>
              </a:rPr>
              <a:t>Formål med risikohåndteringsplan 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32F0B0C4-7065-3557-1AAD-F729DBE1AA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77968B27-20AF-DC17-6F40-6DA159706B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1714500"/>
            <a:ext cx="6534149" cy="3621588"/>
          </a:xfrm>
        </p:spPr>
        <p:txBody>
          <a:bodyPr lIns="91440" tIns="45720" rIns="91440" bIns="45720" anchor="t"/>
          <a:lstStyle/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da-DK" altLang="da-DK" sz="2400" dirty="0">
                <a:solidFill>
                  <a:srgbClr val="262E31"/>
                </a:solidFill>
                <a:latin typeface="Blender Thin" panose="02000406030000020004" pitchFamily="50" charset="0"/>
                <a:cs typeface="Calibri" panose="020F0502020204030204" pitchFamily="34" charset="0"/>
              </a:rPr>
              <a:t>R</a:t>
            </a:r>
            <a:r>
              <a:rPr kumimoji="0" lang="da-DK" altLang="da-DK" sz="2400" b="0" i="0" u="none" strike="noStrike" cap="none" normalizeH="0" baseline="0" dirty="0">
                <a:ln>
                  <a:noFill/>
                </a:ln>
                <a:solidFill>
                  <a:srgbClr val="262E31"/>
                </a:solidFill>
                <a:effectLst/>
                <a:latin typeface="Blender Thin" panose="02000406030000020004" pitchFamily="50" charset="0"/>
                <a:cs typeface="Calibri" panose="020F0502020204030204" pitchFamily="34" charset="0"/>
              </a:rPr>
              <a:t>isikohåndteringsplan</a:t>
            </a:r>
            <a:r>
              <a:rPr lang="da-DK" altLang="da-DK" sz="2400" dirty="0">
                <a:solidFill>
                  <a:srgbClr val="262E31"/>
                </a:solidFill>
                <a:latin typeface="Blender Thin" panose="02000406030000020004" pitchFamily="50" charset="0"/>
                <a:cs typeface="Calibri" panose="020F0502020204030204" pitchFamily="34" charset="0"/>
              </a:rPr>
              <a:t> </a:t>
            </a:r>
            <a:r>
              <a:rPr kumimoji="0" lang="da-DK" altLang="da-DK" sz="2400" b="0" i="0" u="none" strike="noStrike" cap="none" normalizeH="0" baseline="0" dirty="0">
                <a:ln>
                  <a:noFill/>
                </a:ln>
                <a:solidFill>
                  <a:srgbClr val="262E31"/>
                </a:solidFill>
                <a:effectLst/>
                <a:latin typeface="Blender Thin" panose="02000406030000020004" pitchFamily="50" charset="0"/>
                <a:cs typeface="Calibri" panose="020F0502020204030204" pitchFamily="34" charset="0"/>
              </a:rPr>
              <a:t>har til formål og udarbejdes ve</a:t>
            </a:r>
            <a:r>
              <a:rPr lang="da-DK" altLang="da-DK" sz="2400" dirty="0">
                <a:solidFill>
                  <a:srgbClr val="262E31"/>
                </a:solidFill>
                <a:latin typeface="Blender Thin" panose="02000406030000020004" pitchFamily="50" charset="0"/>
                <a:cs typeface="Calibri" panose="020F0502020204030204" pitchFamily="34" charset="0"/>
              </a:rPr>
              <a:t>d: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kumimoji="0" lang="da-DK" altLang="da-DK" sz="1800" b="0" i="0" u="none" strike="noStrike" cap="none" normalizeH="0" baseline="0" dirty="0">
              <a:ln>
                <a:noFill/>
              </a:ln>
              <a:solidFill>
                <a:srgbClr val="262E31"/>
              </a:solidFill>
              <a:effectLst/>
              <a:latin typeface="Blender Thin" panose="02000406030000020004" pitchFamily="50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da-DK" altLang="da-DK" sz="1800" b="1" i="0" u="none" strike="noStrike" cap="none" normalizeH="0" baseline="0" dirty="0">
                <a:ln>
                  <a:noFill/>
                </a:ln>
                <a:solidFill>
                  <a:srgbClr val="262E31"/>
                </a:solidFill>
                <a:effectLst/>
                <a:latin typeface="Blender Thin" panose="02000406030000020004" pitchFamily="50" charset="0"/>
                <a:cs typeface="Calibri" panose="020F0502020204030204" pitchFamily="34" charset="0"/>
              </a:rPr>
              <a:t>Fastlægge retningslinjer:</a:t>
            </a:r>
            <a:r>
              <a:rPr kumimoji="0" lang="da-DK" altLang="da-DK" sz="1800" b="0" i="0" u="none" strike="noStrike" cap="none" normalizeH="0" baseline="0" dirty="0">
                <a:ln>
                  <a:noFill/>
                </a:ln>
                <a:solidFill>
                  <a:srgbClr val="262E31"/>
                </a:solidFill>
                <a:effectLst/>
                <a:latin typeface="Blender Thin" panose="02000406030000020004" pitchFamily="50" charset="0"/>
                <a:cs typeface="Calibri" panose="020F0502020204030204" pitchFamily="34" charset="0"/>
              </a:rPr>
              <a:t> Definer klare retningslinjer for, hvordan risici skal identificeres, vurderes og håndteres.</a:t>
            </a:r>
            <a:endParaRPr lang="da-DK" altLang="da-DK" sz="1800" b="0" i="0" u="none" strike="noStrike" cap="none" normalizeH="0" baseline="0" dirty="0">
              <a:ln>
                <a:noFill/>
              </a:ln>
              <a:solidFill>
                <a:srgbClr val="262E31"/>
              </a:solidFill>
              <a:effectLst/>
              <a:latin typeface="Blender Thin" panose="02000406030000020004" pitchFamily="50" charset="0"/>
              <a:ea typeface="Source Sans Pro Light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da-DK" altLang="da-DK" sz="1800" b="0" i="0" u="none" strike="noStrike" cap="none" normalizeH="0" baseline="0" dirty="0">
              <a:ln>
                <a:noFill/>
              </a:ln>
              <a:solidFill>
                <a:srgbClr val="262E31"/>
              </a:solidFill>
              <a:effectLst/>
              <a:latin typeface="Blender Thin" panose="02000406030000020004" pitchFamily="50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da-DK" altLang="da-DK" sz="1800" b="1" i="0" u="none" strike="noStrike" cap="none" normalizeH="0" baseline="0" dirty="0">
                <a:ln>
                  <a:noFill/>
                </a:ln>
                <a:solidFill>
                  <a:srgbClr val="262E31"/>
                </a:solidFill>
                <a:effectLst/>
                <a:latin typeface="Blender Thin" panose="02000406030000020004" pitchFamily="50" charset="0"/>
                <a:cs typeface="Calibri" panose="020F0502020204030204" pitchFamily="34" charset="0"/>
              </a:rPr>
              <a:t>Involvere relevante interessenter:</a:t>
            </a:r>
            <a:r>
              <a:rPr kumimoji="0" lang="da-DK" altLang="da-DK" sz="1800" b="0" i="0" u="none" strike="noStrike" cap="none" normalizeH="0" baseline="0" dirty="0">
                <a:ln>
                  <a:noFill/>
                </a:ln>
                <a:solidFill>
                  <a:srgbClr val="262E31"/>
                </a:solidFill>
                <a:effectLst/>
                <a:latin typeface="Blender Thin" panose="02000406030000020004" pitchFamily="50" charset="0"/>
                <a:cs typeface="Calibri" panose="020F0502020204030204" pitchFamily="34" charset="0"/>
              </a:rPr>
              <a:t> Sikre, at alle relevante parter er involveret i planlægningsprocessen.</a:t>
            </a:r>
            <a:endParaRPr lang="da-DK" altLang="da-DK" sz="1800" b="0" i="0" u="none" strike="noStrike" cap="none" normalizeH="0" baseline="0" dirty="0">
              <a:ln>
                <a:noFill/>
              </a:ln>
              <a:solidFill>
                <a:srgbClr val="262E31"/>
              </a:solidFill>
              <a:effectLst/>
              <a:latin typeface="Blender Thin" panose="02000406030000020004" pitchFamily="50" charset="0"/>
              <a:ea typeface="Source Sans Pro Light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da-DK" altLang="da-DK" sz="1800" b="0" i="0" u="none" strike="noStrike" cap="none" normalizeH="0" baseline="0" dirty="0">
              <a:ln>
                <a:noFill/>
              </a:ln>
              <a:solidFill>
                <a:srgbClr val="262E31"/>
              </a:solidFill>
              <a:effectLst/>
              <a:latin typeface="Blender Thin" panose="02000406030000020004" pitchFamily="50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da-DK" altLang="da-DK" sz="1800" b="1" i="0" u="none" strike="noStrike" cap="none" normalizeH="0" baseline="0" dirty="0">
                <a:ln>
                  <a:noFill/>
                </a:ln>
                <a:solidFill>
                  <a:srgbClr val="262E31"/>
                </a:solidFill>
                <a:effectLst/>
                <a:latin typeface="Blender Thin" panose="02000406030000020004" pitchFamily="50" charset="0"/>
                <a:cs typeface="Calibri" panose="020F0502020204030204" pitchFamily="34" charset="0"/>
              </a:rPr>
              <a:t>Udarbejde handlingsplaner:</a:t>
            </a:r>
            <a:r>
              <a:rPr kumimoji="0" lang="da-DK" altLang="da-DK" sz="1800" b="0" i="0" u="none" strike="noStrike" cap="none" normalizeH="0" baseline="0" dirty="0">
                <a:ln>
                  <a:noFill/>
                </a:ln>
                <a:solidFill>
                  <a:srgbClr val="262E31"/>
                </a:solidFill>
                <a:effectLst/>
                <a:latin typeface="Blender Thin" panose="02000406030000020004" pitchFamily="50" charset="0"/>
                <a:cs typeface="Calibri" panose="020F0502020204030204" pitchFamily="34" charset="0"/>
              </a:rPr>
              <a:t> For hver identificeret risiko, udvikle en specifik handlingsplan, der inkluderer forebyggelse og afhjælpning.</a:t>
            </a:r>
            <a:endParaRPr lang="da-DK" altLang="da-DK" sz="1800" b="0" i="0" u="none" strike="noStrike" cap="none" normalizeH="0" baseline="0" dirty="0">
              <a:ln>
                <a:noFill/>
              </a:ln>
              <a:solidFill>
                <a:srgbClr val="262E31"/>
              </a:solidFill>
              <a:effectLst/>
              <a:latin typeface="Blender Thin" panose="02000406030000020004" pitchFamily="50" charset="0"/>
              <a:ea typeface="Source Sans Pro Light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a-DK" altLang="da-DK" dirty="0">
              <a:solidFill>
                <a:srgbClr val="262E31"/>
              </a:solidFill>
              <a:latin typeface="Calibri" panose="020F0502020204030204" pitchFamily="34" charset="0"/>
              <a:ea typeface="Source Sans Pro Light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a-DK" dirty="0">
              <a:ea typeface="Source Sans Pro Light"/>
            </a:endParaRPr>
          </a:p>
        </p:txBody>
      </p:sp>
      <p:pic>
        <p:nvPicPr>
          <p:cNvPr id="2050" name="Picture 2" descr="Risikostyring - sådan arbejder du med at styre risici">
            <a:extLst>
              <a:ext uri="{FF2B5EF4-FFF2-40B4-BE49-F238E27FC236}">
                <a16:creationId xmlns:a16="http://schemas.microsoft.com/office/drawing/2014/main" id="{90795EC0-0D53-3BFD-FCAF-89C5EE6E4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213" y="2181394"/>
            <a:ext cx="4660326" cy="2701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Lyd 35">
            <a:extLst>
              <a:ext uri="{FF2B5EF4-FFF2-40B4-BE49-F238E27FC236}">
                <a16:creationId xmlns:a16="http://schemas.microsoft.com/office/drawing/2014/main" id="{07F80FF5-7039-6AE7-81FC-1A05F50D43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8852.903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372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48"/>
    </mc:Choice>
    <mc:Fallback xmlns="">
      <p:transition spd="slow" advTm="42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6C153EF3-1AC1-AF5A-9AAB-24A3C1FF3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Risikohåndteringsplan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D1375576-C294-4ABB-2279-43A7D18571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/>
              <a:t>Opsætning og systematisering</a:t>
            </a:r>
          </a:p>
        </p:txBody>
      </p:sp>
      <p:pic>
        <p:nvPicPr>
          <p:cNvPr id="8" name="Pladsholder til indhold 3" descr="Et billede, der indeholder tekst, skærmbillede, linje/række, Font/skrifttype&#10;&#10;Beskrivelsen er genereret automatisk">
            <a:extLst>
              <a:ext uri="{FF2B5EF4-FFF2-40B4-BE49-F238E27FC236}">
                <a16:creationId xmlns:a16="http://schemas.microsoft.com/office/drawing/2014/main" id="{BB5A678F-0770-F333-4000-6761E3DE04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03850" y="1716084"/>
            <a:ext cx="10969923" cy="1766834"/>
          </a:xfrm>
        </p:spPr>
      </p:pic>
      <p:graphicFrame>
        <p:nvGraphicFramePr>
          <p:cNvPr id="2" name="Tabel 1">
            <a:extLst>
              <a:ext uri="{FF2B5EF4-FFF2-40B4-BE49-F238E27FC236}">
                <a16:creationId xmlns:a16="http://schemas.microsoft.com/office/drawing/2014/main" id="{049A5AEB-F854-6A1F-4EF0-2300C6AC35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0416822"/>
              </p:ext>
            </p:extLst>
          </p:nvPr>
        </p:nvGraphicFramePr>
        <p:xfrm>
          <a:off x="838199" y="1591203"/>
          <a:ext cx="10969923" cy="37808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5553">
                  <a:extLst>
                    <a:ext uri="{9D8B030D-6E8A-4147-A177-3AD203B41FA5}">
                      <a16:colId xmlns:a16="http://schemas.microsoft.com/office/drawing/2014/main" val="540898975"/>
                    </a:ext>
                  </a:extLst>
                </a:gridCol>
                <a:gridCol w="6009151">
                  <a:extLst>
                    <a:ext uri="{9D8B030D-6E8A-4147-A177-3AD203B41FA5}">
                      <a16:colId xmlns:a16="http://schemas.microsoft.com/office/drawing/2014/main" val="1275265450"/>
                    </a:ext>
                  </a:extLst>
                </a:gridCol>
                <a:gridCol w="2335219">
                  <a:extLst>
                    <a:ext uri="{9D8B030D-6E8A-4147-A177-3AD203B41FA5}">
                      <a16:colId xmlns:a16="http://schemas.microsoft.com/office/drawing/2014/main" val="4184663178"/>
                    </a:ext>
                  </a:extLst>
                </a:gridCol>
              </a:tblGrid>
              <a:tr h="651935">
                <a:tc>
                  <a:txBody>
                    <a:bodyPr/>
                    <a:lstStyle/>
                    <a:p>
                      <a:r>
                        <a:rPr lang="da-DK" dirty="0">
                          <a:latin typeface="Blender Bold" panose="02000806030000020004" pitchFamily="50" charset="0"/>
                        </a:rPr>
                        <a:t>Risiko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>
                          <a:latin typeface="Blender Bold" panose="02000806030000020004" pitchFamily="50" charset="0"/>
                        </a:rPr>
                        <a:t>Forebyggelse og afhjælpning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>
                          <a:latin typeface="Blender Bold" panose="02000806030000020004" pitchFamily="50" charset="0"/>
                        </a:rPr>
                        <a:t>Ansvar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0954739"/>
                  </a:ext>
                </a:extLst>
              </a:tr>
              <a:tr h="1978391"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endParaRPr lang="da-DK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1897141"/>
                  </a:ext>
                </a:extLst>
              </a:tr>
              <a:tr h="1150571"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6580770"/>
                  </a:ext>
                </a:extLst>
              </a:tr>
            </a:tbl>
          </a:graphicData>
        </a:graphic>
      </p:graphicFrame>
      <p:sp>
        <p:nvSpPr>
          <p:cNvPr id="9" name="Tekstfelt 8">
            <a:extLst>
              <a:ext uri="{FF2B5EF4-FFF2-40B4-BE49-F238E27FC236}">
                <a16:creationId xmlns:a16="http://schemas.microsoft.com/office/drawing/2014/main" id="{908CCF70-47C6-1EDB-E9F5-36F2C9C4B70F}"/>
              </a:ext>
            </a:extLst>
          </p:cNvPr>
          <p:cNvSpPr txBox="1"/>
          <p:nvPr/>
        </p:nvSpPr>
        <p:spPr>
          <a:xfrm>
            <a:off x="838200" y="2314575"/>
            <a:ext cx="2282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Blender Thin" panose="02000406030000020004" pitchFamily="50" charset="0"/>
              </a:rPr>
              <a:t>Vinterroning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8ABB2766-807B-0DA2-703B-3C406783804C}"/>
              </a:ext>
            </a:extLst>
          </p:cNvPr>
          <p:cNvSpPr txBox="1"/>
          <p:nvPr/>
        </p:nvSpPr>
        <p:spPr>
          <a:xfrm>
            <a:off x="3541120" y="2300287"/>
            <a:ext cx="5486400" cy="1514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da-DK" dirty="0">
                <a:effectLst/>
                <a:latin typeface="Blender Thin" panose="02000406030000020004" pitchFamily="50" charset="0"/>
              </a:rPr>
              <a:t>Redningsvest skal være på personen</a:t>
            </a:r>
          </a:p>
          <a:p>
            <a:pPr marL="285750" indent="-285750">
              <a:buFontTx/>
              <a:buChar char="-"/>
            </a:pPr>
            <a:r>
              <a:rPr lang="da-DK" dirty="0">
                <a:effectLst/>
                <a:latin typeface="Blender Thin" panose="02000406030000020004" pitchFamily="50" charset="0"/>
              </a:rPr>
              <a:t>Have varm påklædning på. </a:t>
            </a:r>
          </a:p>
          <a:p>
            <a:pPr marL="285750" indent="-285750">
              <a:buFontTx/>
              <a:buChar char="-"/>
            </a:pPr>
            <a:r>
              <a:rPr lang="da-DK" dirty="0">
                <a:effectLst/>
                <a:latin typeface="Blender Thin" panose="02000406030000020004" pitchFamily="50" charset="0"/>
              </a:rPr>
              <a:t>Medbring telefon.</a:t>
            </a:r>
          </a:p>
          <a:p>
            <a:pPr marL="285750" indent="-285750">
              <a:buFontTx/>
              <a:buChar char="-"/>
            </a:pPr>
            <a:r>
              <a:rPr lang="da-DK" dirty="0">
                <a:effectLst/>
                <a:latin typeface="Blender Thin" panose="02000406030000020004" pitchFamily="50" charset="0"/>
              </a:rPr>
              <a:t>Førstehjælpsudstyr med </a:t>
            </a:r>
            <a:r>
              <a:rPr lang="da-DK" dirty="0" err="1">
                <a:effectLst/>
                <a:latin typeface="Blender Thin" panose="02000406030000020004" pitchFamily="50" charset="0"/>
              </a:rPr>
              <a:t>alutæppe</a:t>
            </a:r>
            <a:r>
              <a:rPr lang="da-DK" dirty="0">
                <a:effectLst/>
                <a:latin typeface="Blender Thin" panose="02000406030000020004" pitchFamily="50" charset="0"/>
              </a:rPr>
              <a:t>. </a:t>
            </a:r>
          </a:p>
          <a:p>
            <a:pPr marL="285750" indent="-285750">
              <a:buFontTx/>
              <a:buChar char="-"/>
            </a:pPr>
            <a:r>
              <a:rPr lang="da-DK" dirty="0">
                <a:effectLst/>
                <a:latin typeface="Blender Thin" panose="02000406030000020004" pitchFamily="50" charset="0"/>
              </a:rPr>
              <a:t>Ekstratøj med ombord. 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7B609F51-2D6C-6259-6098-57E40811A2E4}"/>
              </a:ext>
            </a:extLst>
          </p:cNvPr>
          <p:cNvSpPr txBox="1"/>
          <p:nvPr/>
        </p:nvSpPr>
        <p:spPr>
          <a:xfrm>
            <a:off x="9534233" y="2314575"/>
            <a:ext cx="2115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Blender Thin" panose="02000406030000020004" pitchFamily="50" charset="0"/>
              </a:rPr>
              <a:t>Styrmanden</a:t>
            </a: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0A370EC1-FEDD-B388-EF08-D09BEF7F93E6}"/>
              </a:ext>
            </a:extLst>
          </p:cNvPr>
          <p:cNvSpPr txBox="1"/>
          <p:nvPr/>
        </p:nvSpPr>
        <p:spPr>
          <a:xfrm>
            <a:off x="911973" y="4296503"/>
            <a:ext cx="2433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Blender Thin" panose="02000406030000020004" pitchFamily="50" charset="0"/>
              </a:rPr>
              <a:t>Dehydrering</a:t>
            </a: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876096DB-6B06-85CF-E03C-02A01C19C684}"/>
              </a:ext>
            </a:extLst>
          </p:cNvPr>
          <p:cNvSpPr txBox="1"/>
          <p:nvPr/>
        </p:nvSpPr>
        <p:spPr>
          <a:xfrm>
            <a:off x="3578523" y="4245125"/>
            <a:ext cx="548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da-DK" dirty="0">
                <a:latin typeface="Blender Thin" panose="02000406030000020004" pitchFamily="50" charset="0"/>
              </a:rPr>
              <a:t>Medbring ekstra vand min (1L pr. roer)</a:t>
            </a:r>
          </a:p>
          <a:p>
            <a:pPr marL="285750" indent="-285750">
              <a:buFontTx/>
              <a:buChar char="-"/>
            </a:pPr>
            <a:r>
              <a:rPr lang="da-DK" dirty="0">
                <a:latin typeface="Blender Thin" panose="02000406030000020004" pitchFamily="50" charset="0"/>
              </a:rPr>
              <a:t>Medbring solhat og briller</a:t>
            </a:r>
          </a:p>
          <a:p>
            <a:pPr marL="285750" indent="-285750">
              <a:buFontTx/>
              <a:buChar char="-"/>
            </a:pPr>
            <a:r>
              <a:rPr lang="da-DK" dirty="0">
                <a:latin typeface="Blender Thin" panose="02000406030000020004" pitchFamily="50" charset="0"/>
              </a:rPr>
              <a:t>Ro i et passende tempo </a:t>
            </a: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6FEC6D7A-5D66-0626-AD9E-366F58807B40}"/>
              </a:ext>
            </a:extLst>
          </p:cNvPr>
          <p:cNvSpPr txBox="1"/>
          <p:nvPr/>
        </p:nvSpPr>
        <p:spPr>
          <a:xfrm>
            <a:off x="9526091" y="4296503"/>
            <a:ext cx="2123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Blender Thin" panose="02000406030000020004" pitchFamily="50" charset="0"/>
              </a:rPr>
              <a:t>Styrmanden </a:t>
            </a:r>
          </a:p>
        </p:txBody>
      </p:sp>
      <p:pic>
        <p:nvPicPr>
          <p:cNvPr id="159" name="Lyd 158">
            <a:extLst>
              <a:ext uri="{FF2B5EF4-FFF2-40B4-BE49-F238E27FC236}">
                <a16:creationId xmlns:a16="http://schemas.microsoft.com/office/drawing/2014/main" id="{5A0945EC-99A7-942A-9629-EA3F285CC1E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198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764"/>
    </mc:Choice>
    <mc:Fallback xmlns="">
      <p:transition spd="slow" advTm="41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9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C91AC6-1927-02A6-AB9F-93E175DB3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Blender Bold" panose="02000806030000020004" pitchFamily="50" charset="0"/>
              </a:rPr>
              <a:t>Øvelse 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B22B1E9-0484-CC74-076A-CC894A061F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5770CB9-F608-9F6E-27A8-3BC05A647F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sz="2400" dirty="0">
                <a:latin typeface="Blender Thin" panose="02000406030000020004" pitchFamily="50" charset="0"/>
                <a:cs typeface="Calibri" panose="020F0502020204030204" pitchFamily="34" charset="0"/>
              </a:rPr>
              <a:t>Udarbejd en risikohåndteringsplan ud fra de risici du/I har identificeret og vurderet</a:t>
            </a:r>
          </a:p>
          <a:p>
            <a:endParaRPr lang="da-DK" sz="2000" dirty="0">
              <a:latin typeface="Blender Thin" panose="02000406030000020004" pitchFamily="50" charset="0"/>
              <a:cs typeface="Calibri" panose="020F0502020204030204" pitchFamily="34" charset="0"/>
            </a:endParaRPr>
          </a:p>
          <a:p>
            <a:pPr marL="457200" indent="-457200">
              <a:buAutoNum type="arabicPeriod"/>
            </a:pPr>
            <a:r>
              <a:rPr lang="da-DK" sz="2000" dirty="0">
                <a:latin typeface="Blender Thin" panose="02000406030000020004" pitchFamily="50" charset="0"/>
                <a:cs typeface="Calibri" panose="020F0502020204030204" pitchFamily="34" charset="0"/>
              </a:rPr>
              <a:t>Nedskriv risiko</a:t>
            </a:r>
          </a:p>
          <a:p>
            <a:pPr marL="457200" indent="-457200">
              <a:buAutoNum type="arabicPeriod"/>
            </a:pPr>
            <a:r>
              <a:rPr lang="da-DK" sz="2000" dirty="0">
                <a:latin typeface="Blender Thin" panose="02000406030000020004" pitchFamily="50" charset="0"/>
                <a:cs typeface="Calibri" panose="020F0502020204030204" pitchFamily="34" charset="0"/>
              </a:rPr>
              <a:t>Nedskriv forebyggelse og afhjælpning af risici</a:t>
            </a:r>
          </a:p>
          <a:p>
            <a:pPr marL="457200" indent="-457200">
              <a:buAutoNum type="arabicPeriod"/>
            </a:pPr>
            <a:r>
              <a:rPr lang="da-DK" sz="2000" dirty="0">
                <a:latin typeface="Blender Thin" panose="02000406030000020004" pitchFamily="50" charset="0"/>
                <a:cs typeface="Calibri" panose="020F0502020204030204" pitchFamily="34" charset="0"/>
              </a:rPr>
              <a:t>Nedskriv hvem der har ansvaret</a:t>
            </a:r>
          </a:p>
          <a:p>
            <a:endParaRPr lang="da-DK" sz="2000" dirty="0">
              <a:latin typeface="Blender Thin" panose="02000406030000020004" pitchFamily="50" charset="0"/>
              <a:cs typeface="Calibri" panose="020F0502020204030204" pitchFamily="34" charset="0"/>
            </a:endParaRPr>
          </a:p>
          <a:p>
            <a:endParaRPr lang="da-DK" dirty="0">
              <a:latin typeface="Blender Thin" panose="02000406030000020004" pitchFamily="50" charset="0"/>
            </a:endParaRPr>
          </a:p>
          <a:p>
            <a:r>
              <a:rPr lang="da-DK" sz="1800" dirty="0">
                <a:latin typeface="Blender Thin" panose="02000406030000020004" pitchFamily="50" charset="0"/>
                <a:ea typeface="Source Sans Pro Light"/>
                <a:cs typeface="Calibri"/>
              </a:rPr>
              <a:t>Sæt kurset på </a:t>
            </a:r>
            <a:r>
              <a:rPr lang="da-DK" sz="1800" b="1" dirty="0">
                <a:latin typeface="Blender Thin" panose="02000406030000020004" pitchFamily="50" charset="0"/>
                <a:ea typeface="Source Sans Pro Light"/>
                <a:cs typeface="Calibri"/>
              </a:rPr>
              <a:t>pause ved at trykke på S </a:t>
            </a:r>
            <a:r>
              <a:rPr lang="da-DK" sz="1800" dirty="0">
                <a:latin typeface="Blender Thin" panose="02000406030000020004" pitchFamily="50" charset="0"/>
                <a:ea typeface="Source Sans Pro Light"/>
                <a:cs typeface="Calibri"/>
              </a:rPr>
              <a:t>og </a:t>
            </a:r>
            <a:r>
              <a:rPr lang="da-DK" sz="1800" b="1" dirty="0">
                <a:latin typeface="Blender Thin" panose="02000406030000020004" pitchFamily="50" charset="0"/>
                <a:ea typeface="Source Sans Pro Light"/>
                <a:cs typeface="Calibri"/>
              </a:rPr>
              <a:t>fortsæt ved at trykke på S </a:t>
            </a:r>
            <a:r>
              <a:rPr lang="da-DK" sz="1800" dirty="0">
                <a:latin typeface="Blender Thin" panose="02000406030000020004" pitchFamily="50" charset="0"/>
                <a:ea typeface="Source Sans Pro Light"/>
                <a:cs typeface="Calibri"/>
              </a:rPr>
              <a:t>igen når du gennemført øvelsen. </a:t>
            </a:r>
            <a:endParaRPr lang="da-DK" dirty="0">
              <a:latin typeface="Blender Thin" panose="02000406030000020004" pitchFamily="50" charset="0"/>
            </a:endParaRP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69F76C12-FA14-B6F7-FAD0-ED4BFA70256B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2" name="Lyd 11">
            <a:extLst>
              <a:ext uri="{FF2B5EF4-FFF2-40B4-BE49-F238E27FC236}">
                <a16:creationId xmlns:a16="http://schemas.microsoft.com/office/drawing/2014/main" id="{850F1EC8-1CAD-24E3-208A-7D3CE65ABF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11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58"/>
    </mc:Choice>
    <mc:Fallback xmlns="">
      <p:transition spd="slow" advTm="258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8497A1-1C8E-DDC0-90CC-5FD00A83F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Blender Bold" panose="02000806030000020004" pitchFamily="50" charset="0"/>
              </a:rPr>
              <a:t>Opsamling på risikovurderingen 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68C9524-0BE1-8759-4084-DC523AF0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D253C13-8D51-D610-B086-2FD693F1F0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46944" y="1701974"/>
            <a:ext cx="5616694" cy="3970338"/>
          </a:xfrm>
        </p:spPr>
        <p:txBody>
          <a:bodyPr/>
          <a:lstStyle/>
          <a:p>
            <a:r>
              <a:rPr lang="da-DK" sz="2400" b="1" dirty="0">
                <a:latin typeface="Blender Thin" panose="02000406030000020004" pitchFamily="50" charset="0"/>
                <a:cs typeface="Calibri" panose="020F0502020204030204" pitchFamily="34" charset="0"/>
              </a:rPr>
              <a:t>For at gøre risikovurderingen håndterbar</a:t>
            </a:r>
          </a:p>
          <a:p>
            <a:pPr marL="285750" indent="-285750">
              <a:buFontTx/>
              <a:buChar char="-"/>
            </a:pPr>
            <a:r>
              <a:rPr lang="da-DK" dirty="0">
                <a:latin typeface="Blender Thin" panose="02000406030000020004" pitchFamily="50" charset="0"/>
                <a:cs typeface="Calibri" panose="020F0502020204030204" pitchFamily="34" charset="0"/>
              </a:rPr>
              <a:t>Inkorporeres i sikkerhedsinstruksen fra søfartsstyrelsen</a:t>
            </a:r>
          </a:p>
          <a:p>
            <a:endParaRPr lang="da-DK" dirty="0">
              <a:latin typeface="Blender Thin" panose="02000406030000020004" pitchFamily="50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da-DK" dirty="0">
                <a:latin typeface="Blender Thin" panose="02000406030000020004" pitchFamily="50" charset="0"/>
                <a:cs typeface="Calibri" panose="020F0502020204030204" pitchFamily="34" charset="0"/>
              </a:rPr>
              <a:t>Skaber et godt analytisk forarbejde for instruksen </a:t>
            </a:r>
          </a:p>
          <a:p>
            <a:pPr marL="285750" indent="-285750">
              <a:buFontTx/>
              <a:buChar char="-"/>
            </a:pPr>
            <a:endParaRPr lang="da-DK" dirty="0">
              <a:latin typeface="Blender Thin" panose="02000406030000020004" pitchFamily="50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da-DK" dirty="0">
                <a:latin typeface="Blender Thin" panose="02000406030000020004" pitchFamily="50" charset="0"/>
                <a:cs typeface="Calibri" panose="020F0502020204030204" pitchFamily="34" charset="0"/>
              </a:rPr>
              <a:t>Du kommer til at analysere og tage stilling til alle emnerne i sikkerhedsinstruksen. </a:t>
            </a:r>
          </a:p>
          <a:p>
            <a:pPr marL="285750" indent="-285750">
              <a:buFontTx/>
              <a:buChar char="-"/>
            </a:pPr>
            <a:endParaRPr lang="da-DK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endParaRPr lang="da-DK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a-DK" dirty="0"/>
          </a:p>
        </p:txBody>
      </p:sp>
      <p:pic>
        <p:nvPicPr>
          <p:cNvPr id="67" name="Billede 66" descr="Et billede, der indeholder tekst, skærmbillede, Font/skrifttype, nummer/tal&#10;&#10;Automatisk genereret beskrivelse">
            <a:extLst>
              <a:ext uri="{FF2B5EF4-FFF2-40B4-BE49-F238E27FC236}">
                <a16:creationId xmlns:a16="http://schemas.microsoft.com/office/drawing/2014/main" id="{07B7A87E-A3E1-32A5-A9D9-84AEC6D0C8A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280" y="1701974"/>
            <a:ext cx="4135769" cy="3970338"/>
          </a:xfrm>
          <a:prstGeom prst="rect">
            <a:avLst/>
          </a:prstGeom>
        </p:spPr>
      </p:pic>
      <p:pic>
        <p:nvPicPr>
          <p:cNvPr id="229" name="Lyd 228">
            <a:extLst>
              <a:ext uri="{FF2B5EF4-FFF2-40B4-BE49-F238E27FC236}">
                <a16:creationId xmlns:a16="http://schemas.microsoft.com/office/drawing/2014/main" id="{F0E05AD6-9AEE-7B13-497B-60FCDC7E98B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380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885"/>
    </mc:Choice>
    <mc:Fallback xmlns="">
      <p:transition spd="slow" advTm="368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9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C0A76E6-F7FA-21E1-C5FB-DC772FA2DA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45378" y="938441"/>
            <a:ext cx="10183813" cy="801341"/>
          </a:xfrm>
        </p:spPr>
        <p:txBody>
          <a:bodyPr lIns="91440" tIns="45720" rIns="91440" bIns="45720" anchor="t"/>
          <a:lstStyle/>
          <a:p>
            <a:pPr algn="ctr"/>
            <a:endParaRPr lang="da-DK" sz="2800" dirty="0">
              <a:latin typeface="Blender Bold" panose="02000806030000020004" pitchFamily="50" charset="0"/>
              <a:ea typeface="Source Sans Pro Light"/>
            </a:endParaRPr>
          </a:p>
          <a:p>
            <a:pPr algn="ctr"/>
            <a:endParaRPr lang="da-DK" sz="2800" dirty="0">
              <a:latin typeface="Blender Bold" panose="02000806030000020004" pitchFamily="50" charset="0"/>
              <a:ea typeface="Source Sans Pro Light"/>
            </a:endParaRPr>
          </a:p>
        </p:txBody>
      </p:sp>
      <p:sp>
        <p:nvSpPr>
          <p:cNvPr id="101" name="Titel 100">
            <a:extLst>
              <a:ext uri="{FF2B5EF4-FFF2-40B4-BE49-F238E27FC236}">
                <a16:creationId xmlns:a16="http://schemas.microsoft.com/office/drawing/2014/main" id="{3CDAC072-FF49-F06F-4FC2-8944C1A4B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b="1" dirty="0">
                <a:latin typeface="Blender Bold" panose="02000806030000020004" pitchFamily="50" charset="0"/>
                <a:cs typeface="Calibri" panose="020F0502020204030204" pitchFamily="34" charset="0"/>
              </a:rPr>
              <a:t>Tak for din deltagelse i kurset</a:t>
            </a:r>
          </a:p>
        </p:txBody>
      </p:sp>
      <p:sp>
        <p:nvSpPr>
          <p:cNvPr id="103" name="Pladsholder til indhold 102">
            <a:extLst>
              <a:ext uri="{FF2B5EF4-FFF2-40B4-BE49-F238E27FC236}">
                <a16:creationId xmlns:a16="http://schemas.microsoft.com/office/drawing/2014/main" id="{7FE6889A-3E4F-4EB0-6575-3549A44690F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306224" y="4106576"/>
            <a:ext cx="4052726" cy="440521"/>
          </a:xfrm>
        </p:spPr>
        <p:txBody>
          <a:bodyPr/>
          <a:lstStyle/>
          <a:p>
            <a:r>
              <a:rPr lang="da-DK" dirty="0">
                <a:latin typeface="Blender Thin" panose="02000406030000020004" pitchFamily="50" charset="0"/>
              </a:rPr>
              <a:t>Kontaktinformation</a:t>
            </a:r>
          </a:p>
        </p:txBody>
      </p:sp>
      <p:sp>
        <p:nvSpPr>
          <p:cNvPr id="104" name="Pladsholder til indhold 103">
            <a:extLst>
              <a:ext uri="{FF2B5EF4-FFF2-40B4-BE49-F238E27FC236}">
                <a16:creationId xmlns:a16="http://schemas.microsoft.com/office/drawing/2014/main" id="{A9800039-44AF-D212-3EBF-CDEC7A30FC9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960112" y="4820088"/>
            <a:ext cx="3398838" cy="296477"/>
          </a:xfrm>
        </p:spPr>
        <p:txBody>
          <a:bodyPr/>
          <a:lstStyle/>
          <a:p>
            <a:r>
              <a:rPr lang="da-DK" dirty="0">
                <a:latin typeface="Blender Thin" panose="02000406030000020004" pitchFamily="50" charset="0"/>
              </a:rPr>
              <a:t> </a:t>
            </a:r>
            <a:r>
              <a:rPr lang="da-DK" dirty="0" err="1">
                <a:latin typeface="Blender Thin" panose="02000406030000020004" pitchFamily="50" charset="0"/>
              </a:rPr>
              <a:t>dffr@roning.dk</a:t>
            </a:r>
            <a:endParaRPr lang="da-DK" dirty="0">
              <a:latin typeface="Blender Thin" panose="02000406030000020004" pitchFamily="50" charset="0"/>
            </a:endParaRPr>
          </a:p>
        </p:txBody>
      </p:sp>
      <p:sp>
        <p:nvSpPr>
          <p:cNvPr id="105" name="Pladsholder til indhold 104">
            <a:extLst>
              <a:ext uri="{FF2B5EF4-FFF2-40B4-BE49-F238E27FC236}">
                <a16:creationId xmlns:a16="http://schemas.microsoft.com/office/drawing/2014/main" id="{F401A34E-A001-19B0-7281-C163728FF03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60112" y="5623081"/>
            <a:ext cx="3398838" cy="296478"/>
          </a:xfrm>
        </p:spPr>
        <p:txBody>
          <a:bodyPr/>
          <a:lstStyle/>
          <a:p>
            <a:r>
              <a:rPr lang="da-DK" dirty="0">
                <a:latin typeface="Blender Thin" panose="02000406030000020004" pitchFamily="50" charset="0"/>
              </a:rPr>
              <a:t>+45 44 44 06 33</a:t>
            </a:r>
          </a:p>
        </p:txBody>
      </p:sp>
      <p:pic>
        <p:nvPicPr>
          <p:cNvPr id="127" name="Lyd 126">
            <a:extLst>
              <a:ext uri="{FF2B5EF4-FFF2-40B4-BE49-F238E27FC236}">
                <a16:creationId xmlns:a16="http://schemas.microsoft.com/office/drawing/2014/main" id="{961ABD99-B374-6617-F7A2-B36BED6C062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98408C81-2ED8-444E-F5D4-E9FC12847BBA}"/>
              </a:ext>
            </a:extLst>
          </p:cNvPr>
          <p:cNvSpPr txBox="1"/>
          <p:nvPr/>
        </p:nvSpPr>
        <p:spPr>
          <a:xfrm>
            <a:off x="2539939" y="2714589"/>
            <a:ext cx="69946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latin typeface="Blender Thin" panose="02000406030000020004" pitchFamily="50" charset="0"/>
                <a:ea typeface="Source Sans Pro Light"/>
                <a:cs typeface="Calibri" panose="020F0502020204030204" pitchFamily="34" charset="0"/>
              </a:rPr>
              <a:t>Kurset er udarbejdet i samarbejde med to praktikanter fra Uddannelsen - Katastrofe- og Risikomanagement på Københavns Professionshøjskole </a:t>
            </a:r>
          </a:p>
          <a:p>
            <a:endParaRPr lang="da-DK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4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51"/>
    </mc:Choice>
    <mc:Fallback xmlns="">
      <p:transition spd="slow" advTm="163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45201A-EFB1-BC5D-2021-064B4D7C6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Blender Bold" panose="02000806030000020004" pitchFamily="50" charset="0"/>
              </a:rPr>
              <a:t>Hvorfor er risikostyring vigtigt? 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79A0C37-23A9-E7F1-DF40-E4E610A38A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5ED64D2-14A9-3860-4DD3-2F5C0C8D29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1458453"/>
            <a:ext cx="5882640" cy="3906027"/>
          </a:xfrm>
        </p:spPr>
        <p:txBody>
          <a:bodyPr lIns="91440" tIns="45720" rIns="91440" bIns="45720" anchor="t"/>
          <a:lstStyle/>
          <a:p>
            <a:r>
              <a:rPr lang="da-DK" sz="2000" b="1" dirty="0">
                <a:latin typeface="Blender Thin" panose="02000406030000020004" pitchFamily="50" charset="0"/>
                <a:ea typeface="Verdana"/>
                <a:cs typeface="Calibri"/>
              </a:rPr>
              <a:t>Risikostyring har overordnet set til formål</a:t>
            </a:r>
            <a:endParaRPr lang="da-DK" sz="2400" dirty="0">
              <a:latin typeface="Blender Thin" panose="02000406030000020004" pitchFamily="50" charset="0"/>
              <a:ea typeface="Source Sans Pro Light"/>
              <a:cs typeface="Calibri"/>
            </a:endParaRPr>
          </a:p>
          <a:p>
            <a:pPr marL="285750" indent="-285750">
              <a:buFontTx/>
              <a:buChar char="-"/>
            </a:pPr>
            <a:r>
              <a:rPr lang="da-DK" dirty="0">
                <a:latin typeface="Blender Thin" panose="02000406030000020004" pitchFamily="50" charset="0"/>
                <a:cs typeface="Calibri" panose="020F0502020204030204" pitchFamily="34" charset="0"/>
              </a:rPr>
              <a:t>Skaber overblik over de usikkerheder, som en roklub må kende og styre </a:t>
            </a:r>
            <a:endParaRPr lang="da-DK" sz="2400" dirty="0">
              <a:latin typeface="Blender Thin" panose="02000406030000020004" pitchFamily="50" charset="0"/>
              <a:ea typeface="Source Sans Pro Light"/>
              <a:cs typeface="Calibri" panose="020F0502020204030204" pitchFamily="34" charset="0"/>
            </a:endParaRPr>
          </a:p>
          <a:p>
            <a:pPr marL="285750" indent="-285750">
              <a:buFont typeface="Calibri" panose="020B0604020202020204" pitchFamily="34" charset="0"/>
              <a:buChar char="-"/>
            </a:pPr>
            <a:r>
              <a:rPr lang="da-DK" dirty="0">
                <a:latin typeface="Blender Thin" panose="02000406030000020004" pitchFamily="50" charset="0"/>
                <a:cs typeface="Calibri" panose="020F0502020204030204" pitchFamily="34" charset="0"/>
              </a:rPr>
              <a:t>Bidrager til at sikre, at de væsentligste risici kan håndteres i tide</a:t>
            </a:r>
            <a:r>
              <a:rPr lang="da-DK" dirty="0">
                <a:latin typeface="Blender Thin" panose="02000406030000020004" pitchFamily="50" charset="0"/>
              </a:rPr>
              <a:t>.</a:t>
            </a:r>
          </a:p>
          <a:p>
            <a:r>
              <a:rPr lang="da-DK" sz="2000" b="1" dirty="0">
                <a:latin typeface="Blender Thin" panose="02000406030000020004" pitchFamily="50" charset="0"/>
                <a:ea typeface="Verdana"/>
                <a:cs typeface="Calibri"/>
              </a:rPr>
              <a:t>Hvordan arbejder vi med risikostyring? </a:t>
            </a:r>
          </a:p>
          <a:p>
            <a:r>
              <a:rPr lang="da-DK" dirty="0">
                <a:latin typeface="Blender Thin" panose="02000406030000020004" pitchFamily="50" charset="0"/>
                <a:ea typeface="Verdana"/>
                <a:cs typeface="Calibri"/>
              </a:rPr>
              <a:t>Risikostyring er med til at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Blender Thin" panose="02000406030000020004" pitchFamily="50" charset="0"/>
                <a:ea typeface="Verdana"/>
                <a:cs typeface="Calibri"/>
              </a:rPr>
              <a:t>Identificere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Blender Thin" panose="02000406030000020004" pitchFamily="50" charset="0"/>
                <a:ea typeface="Verdana"/>
                <a:cs typeface="Calibri"/>
              </a:rPr>
              <a:t>Vurderer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Blender Thin" panose="02000406030000020004" pitchFamily="50" charset="0"/>
                <a:ea typeface="Verdana"/>
                <a:cs typeface="Calibri"/>
              </a:rPr>
              <a:t>Håndtere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Blender Thin" panose="02000406030000020004" pitchFamily="50" charset="0"/>
                <a:ea typeface="Verdana"/>
                <a:cs typeface="Calibri"/>
              </a:rPr>
              <a:t>Evaluerer</a:t>
            </a:r>
            <a:endParaRPr lang="da-DK" dirty="0">
              <a:latin typeface="Blender Thin" panose="02000406030000020004" pitchFamily="50" charset="0"/>
              <a:ea typeface="Source Sans Pro Light"/>
              <a:cs typeface="Calibri"/>
            </a:endParaRPr>
          </a:p>
        </p:txBody>
      </p:sp>
      <p:pic>
        <p:nvPicPr>
          <p:cNvPr id="1026" name="Picture 2" descr="Risikostyring - sådan arbejder du med at styre risici">
            <a:extLst>
              <a:ext uri="{FF2B5EF4-FFF2-40B4-BE49-F238E27FC236}">
                <a16:creationId xmlns:a16="http://schemas.microsoft.com/office/drawing/2014/main" id="{624E0BBA-7D1F-7D23-8CD6-4688054F7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890" y="1868170"/>
            <a:ext cx="4903314" cy="2842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134EE28D-8B9C-5135-72CD-FF8E02554670}"/>
              </a:ext>
            </a:extLst>
          </p:cNvPr>
          <p:cNvSpPr txBox="1"/>
          <p:nvPr/>
        </p:nvSpPr>
        <p:spPr>
          <a:xfrm>
            <a:off x="1556544" y="5390707"/>
            <a:ext cx="9797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800" b="1" dirty="0">
                <a:latin typeface="Blender Thin" panose="02000406030000020004" pitchFamily="50" charset="0"/>
                <a:cs typeface="Calibri" panose="020F0502020204030204" pitchFamily="34" charset="0"/>
              </a:rPr>
              <a:t>Risikostyring sørger for at I aktivt tager stilling til risici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41C50D92-EC7E-B970-FB88-787EE313CDFC}"/>
              </a:ext>
            </a:extLst>
          </p:cNvPr>
          <p:cNvSpPr txBox="1"/>
          <p:nvPr/>
        </p:nvSpPr>
        <p:spPr>
          <a:xfrm>
            <a:off x="11430000" y="-228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a-DK"/>
          </a:p>
        </p:txBody>
      </p:sp>
      <p:pic>
        <p:nvPicPr>
          <p:cNvPr id="135" name="Lyd 134">
            <a:extLst>
              <a:ext uri="{FF2B5EF4-FFF2-40B4-BE49-F238E27FC236}">
                <a16:creationId xmlns:a16="http://schemas.microsoft.com/office/drawing/2014/main" id="{028A2633-9C71-15B5-189F-D70027F5EF7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381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65"/>
    </mc:Choice>
    <mc:Fallback xmlns="">
      <p:transition spd="slow" advTm="309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45201A-EFB1-BC5D-2021-064B4D7C6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Blender Bold" panose="02000806030000020004" pitchFamily="50" charset="0"/>
              </a:rPr>
              <a:t>Definition af risikobegrebet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79A0C37-23A9-E7F1-DF40-E4E610A38A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5ED64D2-14A9-3860-4DD3-2F5C0C8D29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sz="2400" dirty="0">
                <a:latin typeface="Blender Thin" panose="02000406030000020004" pitchFamily="50" charset="0"/>
                <a:ea typeface="Tahoma"/>
                <a:cs typeface="Calibri" panose="020F0502020204030204" pitchFamily="34" charset="0"/>
              </a:rPr>
              <a:t>Begrebet risiko bliver i dag brugt i alle mulige sammenhænge med en forskellig og ofte uklar betydning.</a:t>
            </a:r>
          </a:p>
          <a:p>
            <a:endParaRPr lang="da-DK" dirty="0">
              <a:latin typeface="Blender Thin" panose="02000406030000020004" pitchFamily="50" charset="0"/>
              <a:ea typeface="Tahoma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da-DK" sz="2400" dirty="0">
                <a:latin typeface="Blender Thin" panose="02000406030000020004" pitchFamily="50" charset="0"/>
                <a:ea typeface="Tahoma"/>
                <a:cs typeface="Calibri" panose="020F0502020204030204" pitchFamily="34" charset="0"/>
              </a:rPr>
              <a:t>I det her kursus bruge vi følgende formulering</a:t>
            </a:r>
          </a:p>
          <a:p>
            <a:pPr marL="0" indent="0">
              <a:buNone/>
            </a:pPr>
            <a:endParaRPr lang="da-DK" dirty="0">
              <a:latin typeface="Blender Thin" panose="02000406030000020004" pitchFamily="50" charset="0"/>
              <a:ea typeface="Tahoma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da-DK" i="1" dirty="0">
                <a:latin typeface="Blender Thin" panose="02000406030000020004" pitchFamily="50" charset="0"/>
                <a:ea typeface="Tahoma"/>
                <a:cs typeface="Calibri" panose="020F0502020204030204" pitchFamily="34" charset="0"/>
              </a:rPr>
              <a:t>	”</a:t>
            </a:r>
            <a:r>
              <a:rPr lang="da-DK" sz="2000" i="1" dirty="0">
                <a:latin typeface="Blender Thin" panose="02000406030000020004" pitchFamily="50" charset="0"/>
                <a:ea typeface="Tahoma"/>
                <a:cs typeface="Calibri" panose="020F0502020204030204" pitchFamily="34" charset="0"/>
              </a:rPr>
              <a:t>Generelt kan man opfatte risiko som kombinationen af usikkerhed og konsekvens/ 	udfald af en given aktivitet (Terje Aven, 2007)"</a:t>
            </a:r>
            <a:endParaRPr lang="da-DK" sz="2000" i="1" dirty="0">
              <a:latin typeface="Blender Thin" panose="02000406030000020004" pitchFamily="50" charset="0"/>
              <a:cs typeface="Calibri" panose="020F0502020204030204" pitchFamily="34" charset="0"/>
            </a:endParaRPr>
          </a:p>
          <a:p>
            <a:endParaRPr lang="da-DK" dirty="0">
              <a:latin typeface="Calibri" panose="020F0502020204030204" pitchFamily="34" charset="0"/>
              <a:ea typeface="Tahoma"/>
              <a:cs typeface="Calibri" panose="020F0502020204030204" pitchFamily="34" charset="0"/>
            </a:endParaRPr>
          </a:p>
          <a:p>
            <a:endParaRPr lang="da-DK" dirty="0"/>
          </a:p>
        </p:txBody>
      </p:sp>
      <p:pic>
        <p:nvPicPr>
          <p:cNvPr id="126" name="Lyd 125">
            <a:extLst>
              <a:ext uri="{FF2B5EF4-FFF2-40B4-BE49-F238E27FC236}">
                <a16:creationId xmlns:a16="http://schemas.microsoft.com/office/drawing/2014/main" id="{4B268171-8C6D-3A00-B415-54B76A72372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348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35"/>
    </mc:Choice>
    <mc:Fallback xmlns="">
      <p:transition spd="slow" advTm="35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47124C-2B41-E4FA-1B82-3B4422A4F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Blender Bold" panose="02000806030000020004" pitchFamily="50" charset="0"/>
              </a:rPr>
              <a:t>5 steps til risikovurdering 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78155C0-A31D-641A-6BC8-E0BF70AA5D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a-DK" dirty="0"/>
          </a:p>
        </p:txBody>
      </p:sp>
      <p:graphicFrame>
        <p:nvGraphicFramePr>
          <p:cNvPr id="4" name="Pladsholder til indhold 6">
            <a:extLst>
              <a:ext uri="{FF2B5EF4-FFF2-40B4-BE49-F238E27FC236}">
                <a16:creationId xmlns:a16="http://schemas.microsoft.com/office/drawing/2014/main" id="{67DFC093-86AF-2B0B-265C-7BDA36024DC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3179466"/>
              </p:ext>
            </p:extLst>
          </p:nvPr>
        </p:nvGraphicFramePr>
        <p:xfrm>
          <a:off x="945314" y="1597572"/>
          <a:ext cx="9939743" cy="52551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62" name="Lyd 61">
            <a:extLst>
              <a:ext uri="{FF2B5EF4-FFF2-40B4-BE49-F238E27FC236}">
                <a16:creationId xmlns:a16="http://schemas.microsoft.com/office/drawing/2014/main" id="{C6AD8824-0A43-EC4B-A7B9-2ECDF6633AF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167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142"/>
    </mc:Choice>
    <mc:Fallback xmlns="">
      <p:transition spd="slow" advTm="41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ips and Tools for Remote Brainstorming - PILOT">
            <a:extLst>
              <a:ext uri="{FF2B5EF4-FFF2-40B4-BE49-F238E27FC236}">
                <a16:creationId xmlns:a16="http://schemas.microsoft.com/office/drawing/2014/main" id="{2F5FB71F-C88D-BCBE-941B-E1939C4A35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67" b="3682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Lyd 43">
            <a:extLst>
              <a:ext uri="{FF2B5EF4-FFF2-40B4-BE49-F238E27FC236}">
                <a16:creationId xmlns:a16="http://schemas.microsoft.com/office/drawing/2014/main" id="{DC73EC39-901A-F305-F749-B88ECBC116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sp useBgFill="1">
        <p:nvSpPr>
          <p:cNvPr id="3" name="Titel 1">
            <a:extLst>
              <a:ext uri="{FF2B5EF4-FFF2-40B4-BE49-F238E27FC236}">
                <a16:creationId xmlns:a16="http://schemas.microsoft.com/office/drawing/2014/main" id="{E0AE5B45-5BDC-12AF-556D-6FD7A47C9784}"/>
              </a:ext>
            </a:extLst>
          </p:cNvPr>
          <p:cNvSpPr txBox="1">
            <a:spLocks/>
          </p:cNvSpPr>
          <p:nvPr/>
        </p:nvSpPr>
        <p:spPr>
          <a:xfrm>
            <a:off x="1523990" y="2379394"/>
            <a:ext cx="9144000" cy="1208242"/>
          </a:xfrm>
          <a:ln>
            <a:solidFill>
              <a:schemeClr val="bg2"/>
            </a:solidFill>
          </a:ln>
        </p:spPr>
        <p:txBody>
          <a:bodyPr lIns="91440" tIns="45720" rIns="91440" bIns="4572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Blender Medium" panose="02000606040000020004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da-DK" dirty="0">
                <a:latin typeface="Blender Bold" panose="02000806030000020004" pitchFamily="50" charset="0"/>
                <a:cs typeface="Calibri"/>
              </a:rPr>
              <a:t>Step 1 Risikoidentifikation</a:t>
            </a:r>
          </a:p>
        </p:txBody>
      </p:sp>
    </p:spTree>
    <p:extLst>
      <p:ext uri="{BB962C8B-B14F-4D97-AF65-F5344CB8AC3E}">
        <p14:creationId xmlns:p14="http://schemas.microsoft.com/office/powerpoint/2010/main" val="175164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49"/>
    </mc:Choice>
    <mc:Fallback xmlns="">
      <p:transition spd="slow" advTm="38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DAC3DA-BB88-DD77-050E-6096E44B8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da-DK" dirty="0">
                <a:latin typeface="Blender Bold" panose="02000806030000020004" pitchFamily="50" charset="0"/>
                <a:cs typeface="Calibri"/>
              </a:rPr>
              <a:t>Kriterier og holdninger til sikkerhed</a:t>
            </a:r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786F6B46-B9AA-FE49-C35F-A564F52D2E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8" name="Pladsholder til tekst 7">
            <a:extLst>
              <a:ext uri="{FF2B5EF4-FFF2-40B4-BE49-F238E27FC236}">
                <a16:creationId xmlns:a16="http://schemas.microsoft.com/office/drawing/2014/main" id="{920D3544-A60F-26D0-5588-D1D94F5231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sz="2400" dirty="0">
                <a:latin typeface="Blender Thin" panose="02000406030000020004" pitchFamily="50" charset="0"/>
                <a:cs typeface="Calibri" panose="020F0502020204030204" pitchFamily="34" charset="0"/>
              </a:rPr>
              <a:t>Spørg jer selv:</a:t>
            </a:r>
          </a:p>
          <a:p>
            <a:pPr marL="0" indent="0">
              <a:buNone/>
            </a:pPr>
            <a:endParaRPr lang="da-DK" dirty="0">
              <a:latin typeface="Blender Thin" panose="02000406030000020004" pitchFamily="50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Blender Thin" panose="02000406030000020004" pitchFamily="50" charset="0"/>
                <a:cs typeface="Calibri" panose="020F0502020204030204" pitchFamily="34" charset="0"/>
              </a:rPr>
              <a:t>Hvad er din holdning ift. sikkerhed og roning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>
              <a:latin typeface="Blender Thin" panose="02000406030000020004" pitchFamily="50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Blender Thin" panose="02000406030000020004" pitchFamily="50" charset="0"/>
                <a:cs typeface="Calibri" panose="020F0502020204030204" pitchFamily="34" charset="0"/>
              </a:rPr>
              <a:t>Hvad er din klubs holdning til sikkerhed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>
              <a:latin typeface="Blender Thin" panose="02000406030000020004" pitchFamily="50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Blender Thin" panose="02000406030000020004" pitchFamily="50" charset="0"/>
                <a:cs typeface="Calibri" panose="020F0502020204030204" pitchFamily="34" charset="0"/>
              </a:rPr>
              <a:t>Hvad vil I og hvad vil I ikke acceptere når det kommer til sikkerhed?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>
              <a:latin typeface="Blender Thin" panose="02000406030000020004" pitchFamily="50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Blender Thin" panose="02000406030000020004" pitchFamily="50" charset="0"/>
                <a:cs typeface="Calibri" panose="020F0502020204030204" pitchFamily="34" charset="0"/>
              </a:rPr>
              <a:t>Skal bygge videre på måden som i risikoidentificere på</a:t>
            </a:r>
          </a:p>
          <a:p>
            <a:endParaRPr lang="da-DK" dirty="0"/>
          </a:p>
        </p:txBody>
      </p:sp>
      <p:pic>
        <p:nvPicPr>
          <p:cNvPr id="110" name="Lyd 109">
            <a:extLst>
              <a:ext uri="{FF2B5EF4-FFF2-40B4-BE49-F238E27FC236}">
                <a16:creationId xmlns:a16="http://schemas.microsoft.com/office/drawing/2014/main" id="{7657993A-CB86-5A26-BCED-7BD86317819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218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94"/>
    </mc:Choice>
    <mc:Fallback xmlns="">
      <p:transition spd="slow" advTm="317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D353EC54-03C9-F3C4-0A99-8C8CCC61C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Blender Bold" panose="02000806030000020004" pitchFamily="50" charset="0"/>
              </a:rPr>
              <a:t>Generelle risici ved roning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969B8F30-9011-D631-F1EC-C08F944A0A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F465BAEC-1389-8DBB-7414-A549A13BDA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46945" y="1642430"/>
            <a:ext cx="5149056" cy="3970338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da-DK" sz="2400" b="1" dirty="0">
                <a:latin typeface="Blender Bold" panose="02000806030000020004" pitchFamily="50" charset="0"/>
                <a:cs typeface="Calibri"/>
              </a:rPr>
              <a:t>Trusler og sårbarheder ved roning:</a:t>
            </a:r>
          </a:p>
          <a:p>
            <a:pPr marL="0" indent="0">
              <a:buNone/>
            </a:pPr>
            <a:endParaRPr lang="da-DK" sz="2400" b="1" dirty="0">
              <a:latin typeface="Calibri"/>
              <a:cs typeface="Calibri"/>
            </a:endParaRPr>
          </a:p>
          <a:p>
            <a:pPr marL="1143000" lvl="1" indent="-457200"/>
            <a:r>
              <a:rPr lang="da-DK" dirty="0">
                <a:latin typeface="Blender Thin" panose="02000406030000020004" pitchFamily="50" charset="0"/>
                <a:cs typeface="Calibri"/>
              </a:rPr>
              <a:t>Kulde (luft og vand)</a:t>
            </a:r>
          </a:p>
          <a:p>
            <a:pPr marL="1143000" lvl="1" indent="-457200"/>
            <a:r>
              <a:rPr lang="da-DK" dirty="0">
                <a:latin typeface="Blender Thin" panose="02000406030000020004" pitchFamily="50" charset="0"/>
                <a:cs typeface="Calibri"/>
              </a:rPr>
              <a:t>Varme (dehydrering)</a:t>
            </a:r>
          </a:p>
          <a:p>
            <a:pPr marL="1143000" lvl="1" indent="-457200"/>
            <a:r>
              <a:rPr lang="da-DK" dirty="0">
                <a:latin typeface="Blender Thin" panose="02000406030000020004" pitchFamily="50" charset="0"/>
                <a:cs typeface="Calibri"/>
              </a:rPr>
              <a:t>Hypotermi (nødkøling) </a:t>
            </a:r>
            <a:endParaRPr lang="da-DK" dirty="0">
              <a:latin typeface="Blender Thin" panose="02000406030000020004" pitchFamily="50" charset="0"/>
              <a:ea typeface="Source Sans Pro Light"/>
              <a:cs typeface="Calibri"/>
            </a:endParaRPr>
          </a:p>
          <a:p>
            <a:pPr marL="1143000" lvl="1" indent="-457200"/>
            <a:r>
              <a:rPr lang="da-DK" dirty="0">
                <a:latin typeface="Blender Thin" panose="02000406030000020004" pitchFamily="50" charset="0"/>
                <a:cs typeface="Calibri"/>
              </a:rPr>
              <a:t>Ekstrem regn</a:t>
            </a:r>
            <a:endParaRPr lang="da-DK" dirty="0">
              <a:latin typeface="Blender Thin" panose="02000406030000020004" pitchFamily="50" charset="0"/>
              <a:ea typeface="Source Sans Pro Light"/>
              <a:cs typeface="Calibri"/>
            </a:endParaRPr>
          </a:p>
          <a:p>
            <a:pPr marL="1143000" lvl="1" indent="-457200"/>
            <a:r>
              <a:rPr lang="da-DK" dirty="0">
                <a:latin typeface="Blender Thin" panose="02000406030000020004" pitchFamily="50" charset="0"/>
                <a:cs typeface="Calibri"/>
              </a:rPr>
              <a:t>Tordenvejr </a:t>
            </a:r>
          </a:p>
          <a:p>
            <a:pPr marL="1143000" lvl="1" indent="-457200"/>
            <a:r>
              <a:rPr lang="da-DK" dirty="0">
                <a:latin typeface="Blender Thin" panose="02000406030000020004" pitchFamily="50" charset="0"/>
                <a:cs typeface="Calibri"/>
              </a:rPr>
              <a:t>Vind og bølger</a:t>
            </a:r>
            <a:endParaRPr lang="da-DK" dirty="0">
              <a:latin typeface="Blender Thin" panose="02000406030000020004" pitchFamily="50" charset="0"/>
              <a:ea typeface="Source Sans Pro Light"/>
              <a:cs typeface="Calibri"/>
            </a:endParaRPr>
          </a:p>
          <a:p>
            <a:pPr marL="1143000" lvl="1" indent="-457200"/>
            <a:r>
              <a:rPr lang="da-DK" dirty="0">
                <a:latin typeface="Blender Thin" panose="02000406030000020004" pitchFamily="50" charset="0"/>
                <a:cs typeface="Calibri"/>
              </a:rPr>
              <a:t>Øvrige trafikanter på vandet </a:t>
            </a:r>
            <a:endParaRPr lang="da-DK" dirty="0">
              <a:latin typeface="Blender Thin" panose="02000406030000020004" pitchFamily="50" charset="0"/>
              <a:ea typeface="Source Sans Pro Light"/>
              <a:cs typeface="Calibri"/>
            </a:endParaRPr>
          </a:p>
          <a:p>
            <a:endParaRPr lang="da-DK" dirty="0"/>
          </a:p>
        </p:txBody>
      </p:sp>
      <p:pic>
        <p:nvPicPr>
          <p:cNvPr id="35" name="Lyd 34">
            <a:extLst>
              <a:ext uri="{FF2B5EF4-FFF2-40B4-BE49-F238E27FC236}">
                <a16:creationId xmlns:a16="http://schemas.microsoft.com/office/drawing/2014/main" id="{D0073890-D9D5-96E1-F9FF-B02DD84414A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D06FD0E3-EC61-662B-99C5-0C0119015EBB}"/>
              </a:ext>
            </a:extLst>
          </p:cNvPr>
          <p:cNvSpPr txBox="1"/>
          <p:nvPr/>
        </p:nvSpPr>
        <p:spPr>
          <a:xfrm>
            <a:off x="8610600" y="3467100"/>
            <a:ext cx="25458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u="sng" dirty="0">
                <a:latin typeface="Blender Thin" panose="02000406030000020004" pitchFamily="50" charset="0"/>
              </a:rPr>
              <a:t>Billede indsættes</a:t>
            </a:r>
            <a:endParaRPr lang="da-DK" u="sng" dirty="0">
              <a:latin typeface="Blender Thin" panose="02000406030000020004" pitchFamily="50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168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458"/>
    </mc:Choice>
    <mc:Fallback xmlns="">
      <p:transition spd="slow" advTm="45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|0.8|5.4|1.6|3.7|2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0.2|6.8|5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8|9.6|8.8|5.8|8.4|7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4|10.7|10.3|3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6.4|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5.1|1.6|1.4|2.3|3.9|3.1|3.5|2.6|1.7|1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0.5|6.5|3.8|6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7.7|9.3|8.5|3.9|9.9|8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0.2|0.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3.3|2.9|6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0.5|2.1|3.2|7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1|2|4.9|7|2.3|0.4|1|1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8|9.9|2|6.7|4.2|3.7|6.5|1|1.5|6.7|2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4.6|2.2|10.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4|0.3|0.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0.2|9.6|7.5|11.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6|3.3|3.3|2.9|4.2|10.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2|6.7|0.4|8.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1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4.7|3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4|4|3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2.6|3|3|2.1|1.8|1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3.2|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3.7|0.7|0.7|0.5|1|5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0.4|5.8|5.2|7.2|4.8"/>
</p:tagLst>
</file>

<file path=ppt/theme/theme1.xml><?xml version="1.0" encoding="utf-8"?>
<a:theme xmlns:a="http://schemas.openxmlformats.org/drawingml/2006/main" name="Brugerdefineret design">
  <a:themeElements>
    <a:clrScheme name="Dansk Forening for Rosport">
      <a:dk1>
        <a:srgbClr val="000000"/>
      </a:dk1>
      <a:lt1>
        <a:srgbClr val="F8F5F0"/>
      </a:lt1>
      <a:dk2>
        <a:srgbClr val="323F4F"/>
      </a:dk2>
      <a:lt2>
        <a:srgbClr val="F8F5F0"/>
      </a:lt2>
      <a:accent1>
        <a:srgbClr val="E14F13"/>
      </a:accent1>
      <a:accent2>
        <a:srgbClr val="94ADB9"/>
      </a:accent2>
      <a:accent3>
        <a:srgbClr val="9E9B96"/>
      </a:accent3>
      <a:accent4>
        <a:srgbClr val="E7A436"/>
      </a:accent4>
      <a:accent5>
        <a:srgbClr val="409CC5"/>
      </a:accent5>
      <a:accent6>
        <a:srgbClr val="14BE98"/>
      </a:accent6>
      <a:hlink>
        <a:srgbClr val="8BC1D9"/>
      </a:hlink>
      <a:folHlink>
        <a:srgbClr val="D9522A"/>
      </a:folHlink>
    </a:clrScheme>
    <a:fontScheme name="Dansk Forening for Rosport">
      <a:majorFont>
        <a:latin typeface="Source Sans Pro"/>
        <a:ea typeface=""/>
        <a:cs typeface=""/>
      </a:majorFont>
      <a:minorFont>
        <a:latin typeface="Sourc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.pptx" id="{11A7914A-1AA8-4E63-AAE8-F98E7CA660D0}" vid="{63F61A2F-91CF-4773-B455-331921FCDE8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Brugerdefineret design</Template>
  <TotalTime>4122</TotalTime>
  <Words>1589</Words>
  <Application>Microsoft Office PowerPoint</Application>
  <PresentationFormat>Widescreen</PresentationFormat>
  <Paragraphs>273</Paragraphs>
  <Slides>36</Slides>
  <Notes>3</Notes>
  <HiddenSlides>0</HiddenSlides>
  <MMClips>35</MMClips>
  <ScaleCrop>false</ScaleCrop>
  <HeadingPairs>
    <vt:vector size="6" baseType="variant">
      <vt:variant>
        <vt:lpstr>Benyttede skrifttyper</vt:lpstr>
      </vt:variant>
      <vt:variant>
        <vt:i4>8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36</vt:i4>
      </vt:variant>
    </vt:vector>
  </HeadingPairs>
  <TitlesOfParts>
    <vt:vector size="45" baseType="lpstr">
      <vt:lpstr>Arial</vt:lpstr>
      <vt:lpstr>Blender Bold</vt:lpstr>
      <vt:lpstr>Blender Medium</vt:lpstr>
      <vt:lpstr>Blender Thin</vt:lpstr>
      <vt:lpstr>Calibri</vt:lpstr>
      <vt:lpstr>Open Sans</vt:lpstr>
      <vt:lpstr>Source Sans Pro</vt:lpstr>
      <vt:lpstr>Source Sans Pro Light</vt:lpstr>
      <vt:lpstr>Brugerdefineret design</vt:lpstr>
      <vt:lpstr>PowerPoint-præsentation</vt:lpstr>
      <vt:lpstr>PowerPoint-præsentation</vt:lpstr>
      <vt:lpstr>Hvad lærer du i dette kursus? </vt:lpstr>
      <vt:lpstr>Hvorfor er risikostyring vigtigt? </vt:lpstr>
      <vt:lpstr>Definition af risikobegrebet</vt:lpstr>
      <vt:lpstr>5 steps til risikovurdering </vt:lpstr>
      <vt:lpstr>PowerPoint-præsentation</vt:lpstr>
      <vt:lpstr>Kriterier og holdninger til sikkerhed</vt:lpstr>
      <vt:lpstr>Generelle risici ved roning</vt:lpstr>
      <vt:lpstr>Øvelse </vt:lpstr>
      <vt:lpstr>Metoder til risikoidentifikation</vt:lpstr>
      <vt:lpstr>Brainstorm</vt:lpstr>
      <vt:lpstr>SWOT - analyse</vt:lpstr>
      <vt:lpstr>SWOT Analyse (eksempel)</vt:lpstr>
      <vt:lpstr>At samle risici</vt:lpstr>
      <vt:lpstr>Øvelse</vt:lpstr>
      <vt:lpstr>PowerPoint-præsentation</vt:lpstr>
      <vt:lpstr>Hvem kan komme til skade og hvordan?</vt:lpstr>
      <vt:lpstr>Step 3 - Håndtering af risiko?</vt:lpstr>
      <vt:lpstr>Risikomatrice </vt:lpstr>
      <vt:lpstr>Risikomatrice fortsat</vt:lpstr>
      <vt:lpstr>Samlet vurdering ud fra risikomatricen</vt:lpstr>
      <vt:lpstr>Øvelse </vt:lpstr>
      <vt:lpstr>Bowtie-analysemodellen</vt:lpstr>
      <vt:lpstr>PowerPoint-præsentation</vt:lpstr>
      <vt:lpstr>Øvelse </vt:lpstr>
      <vt:lpstr>Step 4 - Hvad er risikoniveauet</vt:lpstr>
      <vt:lpstr>Risikoniveauet</vt:lpstr>
      <vt:lpstr>ALARP- Princippet</vt:lpstr>
      <vt:lpstr>Risikoniveau efter tiltag </vt:lpstr>
      <vt:lpstr>Step 5 - Risikohåndteringsplan</vt:lpstr>
      <vt:lpstr>Formål med risikohåndteringsplan </vt:lpstr>
      <vt:lpstr>Risikohåndteringsplan</vt:lpstr>
      <vt:lpstr>Øvelse </vt:lpstr>
      <vt:lpstr>Opsamling på risikovurderingen </vt:lpstr>
      <vt:lpstr>Tak for din deltagelse i kurset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Kennet Lykke Karlsen</dc:creator>
  <cp:lastModifiedBy>Bianca Toftebjerg</cp:lastModifiedBy>
  <cp:revision>34</cp:revision>
  <dcterms:created xsi:type="dcterms:W3CDTF">2024-04-09T06:52:19Z</dcterms:created>
  <dcterms:modified xsi:type="dcterms:W3CDTF">2025-01-08T14:29:25Z</dcterms:modified>
</cp:coreProperties>
</file>